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5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e" initials="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09"/>
    <p:restoredTop sz="94729"/>
  </p:normalViewPr>
  <p:slideViewPr>
    <p:cSldViewPr snapToGrid="0" snapToObjects="1">
      <p:cViewPr varScale="1">
        <p:scale>
          <a:sx n="105" d="100"/>
          <a:sy n="105" d="100"/>
        </p:scale>
        <p:origin x="7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25T17:09:39.292" idx="1">
    <p:pos x="6401" y="3317"/>
    <p:text>Non capisco questa frase: sembra manchi qualcosa.</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3-25T18:56:45.786" idx="2">
    <p:pos x="4126" y="2965"/>
    <p:text>Dove sono gli importi?!</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9B8327-1137-5943-B816-7F2E1D7DCAAF}" type="datetimeFigureOut">
              <a:rPr lang="it-IT" smtClean="0"/>
              <a:t>21/09/19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2129F-46DD-E849-AE9D-3EB481DA4E66}" type="slidenum">
              <a:rPr lang="it-IT" smtClean="0"/>
              <a:t>‹N›</a:t>
            </a:fld>
            <a:endParaRPr lang="it-IT"/>
          </a:p>
        </p:txBody>
      </p:sp>
    </p:spTree>
    <p:extLst>
      <p:ext uri="{BB962C8B-B14F-4D97-AF65-F5344CB8AC3E}">
        <p14:creationId xmlns:p14="http://schemas.microsoft.com/office/powerpoint/2010/main" val="1548000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a:t>Fare clic per modificare stile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127655C-2D91-8046-8920-47DDD78496D8}" type="datetimeFigureOut">
              <a:rPr lang="it-IT" smtClean="0"/>
              <a:t>21/09/19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9255346" y="2750337"/>
            <a:ext cx="1171888" cy="1356442"/>
          </a:xfrm>
        </p:spPr>
        <p:txBody>
          <a:bodyPr/>
          <a:lstStyle/>
          <a:p>
            <a:fld id="{51BEDC95-0E21-804F-96FA-F30A146D26A1}"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a:t>Fare clic per modificare stile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127655C-2D91-8046-8920-47DDD78496D8}" type="datetimeFigureOut">
              <a:rPr lang="it-IT" smtClean="0"/>
              <a:t>21/09/19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11309"/>
            <a:ext cx="1154151" cy="1090789"/>
          </a:xfrm>
        </p:spPr>
        <p:txBody>
          <a:bodyPr/>
          <a:lstStyle/>
          <a:p>
            <a:fld id="{51BEDC95-0E21-804F-96FA-F30A146D26A1}"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a:t>Fare clic per modificare stile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127655C-2D91-8046-8920-47DDD78496D8}" type="datetimeFigureOut">
              <a:rPr lang="it-IT" smtClean="0"/>
              <a:t>21/09/19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11615"/>
            <a:ext cx="1154151" cy="1090789"/>
          </a:xfrm>
        </p:spPr>
        <p:txBody>
          <a:bodyPr/>
          <a:lstStyle/>
          <a:p>
            <a:fld id="{51BEDC95-0E21-804F-96FA-F30A146D26A1}"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a:t>Fare clic per modificare stile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127655C-2D91-8046-8920-47DDD78496D8}" type="datetimeFigureOut">
              <a:rPr lang="it-IT" smtClean="0"/>
              <a:t>21/09/19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09925"/>
            <a:ext cx="1154151" cy="1090789"/>
          </a:xfrm>
        </p:spPr>
        <p:txBody>
          <a:bodyPr/>
          <a:lstStyle/>
          <a:p>
            <a:fld id="{51BEDC95-0E21-804F-96FA-F30A146D26A1}" type="slidenum">
              <a:rPr lang="it-IT" smtClean="0"/>
              <a:t>‹N›</a:t>
            </a:fld>
            <a:endParaRPr lang="it-IT"/>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a:t>Fare clic per modificare stile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127655C-2D91-8046-8920-47DDD78496D8}" type="datetimeFigureOut">
              <a:rPr lang="it-IT" smtClean="0"/>
              <a:t>21/09/19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09925"/>
            <a:ext cx="1154151" cy="1090789"/>
          </a:xfrm>
        </p:spPr>
        <p:txBody>
          <a:bodyPr/>
          <a:lstStyle/>
          <a:p>
            <a:fld id="{51BEDC95-0E21-804F-96FA-F30A146D26A1}" type="slidenum">
              <a:rPr lang="it-IT" smtClean="0"/>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a:t>Fare clic per modificare stile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5127655C-2D91-8046-8920-47DDD78496D8}" type="datetimeFigureOut">
              <a:rPr lang="it-IT" smtClean="0"/>
              <a:t>21/09/19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1BEDC95-0E21-804F-96FA-F30A146D26A1}" type="slidenum">
              <a:rPr lang="it-IT" smtClean="0"/>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a:t>Fare clic per modificare stile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Trascinare l'immagine su un segnaposto o fare clic sull'icona per aggiungerla</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Trascinare l'immagine su un segnaposto o fare clic sull'icona per aggiungerla</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Trascinare l'immagine su un segnaposto o fare clic sull'icona per aggiungerla</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5127655C-2D91-8046-8920-47DDD78496D8}" type="datetimeFigureOut">
              <a:rPr lang="it-IT" smtClean="0"/>
              <a:t>21/09/19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1BEDC95-0E21-804F-96FA-F30A146D26A1}" type="slidenum">
              <a:rPr lang="it-IT" smtClean="0"/>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127655C-2D91-8046-8920-47DDD78496D8}" type="datetimeFigureOut">
              <a:rPr lang="it-IT" smtClean="0"/>
              <a:t>21/09/19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1BEDC95-0E21-804F-96FA-F30A146D26A1}" type="slidenum">
              <a:rPr lang="it-IT" smtClean="0"/>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a:t>Fare clic per modificare stile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5127655C-2D91-8046-8920-47DDD78496D8}" type="datetimeFigureOut">
              <a:rPr lang="it-IT" smtClean="0"/>
              <a:t>21/09/19</a:t>
            </a:fld>
            <a:endParaRPr lang="it-IT"/>
          </a:p>
        </p:txBody>
      </p:sp>
      <p:sp>
        <p:nvSpPr>
          <p:cNvPr id="5" name="Footer Placeholder 4"/>
          <p:cNvSpPr>
            <a:spLocks noGrp="1"/>
          </p:cNvSpPr>
          <p:nvPr>
            <p:ph type="ftr" sz="quarter" idx="11"/>
          </p:nvPr>
        </p:nvSpPr>
        <p:spPr>
          <a:xfrm>
            <a:off x="680321" y="5936188"/>
            <a:ext cx="6126805" cy="365125"/>
          </a:xfrm>
        </p:spPr>
        <p:txBody>
          <a:bodyPr/>
          <a:lstStyle/>
          <a:p>
            <a:endParaRPr lang="it-IT"/>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1BEDC95-0E21-804F-96FA-F30A146D26A1}"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stile</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127655C-2D91-8046-8920-47DDD78496D8}" type="datetimeFigureOut">
              <a:rPr lang="it-IT" smtClean="0"/>
              <a:t>21/09/19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1BEDC95-0E21-804F-96FA-F30A146D26A1}"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a:t>Fare clic per modificare stile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127655C-2D91-8046-8920-47DDD78496D8}" type="datetimeFigureOut">
              <a:rPr lang="it-IT" smtClean="0"/>
              <a:t>21/09/19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10729455" y="2869895"/>
            <a:ext cx="1154151" cy="1090789"/>
          </a:xfrm>
        </p:spPr>
        <p:txBody>
          <a:bodyPr/>
          <a:lstStyle/>
          <a:p>
            <a:fld id="{51BEDC95-0E21-804F-96FA-F30A146D26A1}"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stile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127655C-2D91-8046-8920-47DDD78496D8}" type="datetimeFigureOut">
              <a:rPr lang="it-IT" smtClean="0"/>
              <a:t>21/09/19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1BEDC95-0E21-804F-96FA-F30A146D26A1}"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a:t>Fare clic per modificare stile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127655C-2D91-8046-8920-47DDD78496D8}" type="datetimeFigureOut">
              <a:rPr lang="it-IT" smtClean="0"/>
              <a:t>21/09/19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1BEDC95-0E21-804F-96FA-F30A146D26A1}"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5127655C-2D91-8046-8920-47DDD78496D8}" type="datetimeFigureOut">
              <a:rPr lang="it-IT" smtClean="0"/>
              <a:t>21/09/19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1BEDC95-0E21-804F-96FA-F30A146D26A1}"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127655C-2D91-8046-8920-47DDD78496D8}" type="datetimeFigureOut">
              <a:rPr lang="it-IT" smtClean="0"/>
              <a:t>21/09/19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1BEDC95-0E21-804F-96FA-F30A146D26A1}"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a:t>Fare clic per modificare stile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127655C-2D91-8046-8920-47DDD78496D8}" type="datetimeFigureOut">
              <a:rPr lang="it-IT" smtClean="0"/>
              <a:t>21/09/19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1BEDC95-0E21-804F-96FA-F30A146D26A1}"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a:t>Fare clic per modificare stile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127655C-2D91-8046-8920-47DDD78496D8}" type="datetimeFigureOut">
              <a:rPr lang="it-IT" smtClean="0"/>
              <a:t>21/09/19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1BEDC95-0E21-804F-96FA-F30A146D26A1}"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a:t>Fare clic per modificare stile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127655C-2D91-8046-8920-47DDD78496D8}" type="datetimeFigureOut">
              <a:rPr lang="it-IT" smtClean="0"/>
              <a:t>21/09/19</a:t>
            </a:fld>
            <a:endParaRPr lang="it-IT"/>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1BEDC95-0E21-804F-96FA-F30A146D26A1}" type="slidenum">
              <a:rPr lang="it-IT" smtClean="0"/>
              <a:t>‹N›</a:t>
            </a:fld>
            <a:endParaRPr lang="it-IT"/>
          </a:p>
        </p:txBody>
      </p:sp>
    </p:spTree>
    <p:extLst>
      <p:ext uri="{BB962C8B-B14F-4D97-AF65-F5344CB8AC3E}">
        <p14:creationId xmlns:p14="http://schemas.microsoft.com/office/powerpoint/2010/main" val="1019921324"/>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sz="4000" dirty="0"/>
              <a:t>IL NUOVO REGOLAMENTO GENERALE UE (n. 679/2016) SULLA PROTEZIONE DEI DATI PERSONALI</a:t>
            </a:r>
          </a:p>
        </p:txBody>
      </p:sp>
      <p:sp>
        <p:nvSpPr>
          <p:cNvPr id="3" name="Sottotitolo 2"/>
          <p:cNvSpPr>
            <a:spLocks noGrp="1"/>
          </p:cNvSpPr>
          <p:nvPr>
            <p:ph type="subTitle" idx="1"/>
          </p:nvPr>
        </p:nvSpPr>
        <p:spPr/>
        <p:txBody>
          <a:bodyPr/>
          <a:lstStyle/>
          <a:p>
            <a:r>
              <a:rPr lang="it-IT" dirty="0"/>
              <a:t>Analisi pratica del quadro generale di insieme e dei nuovi adempimenti privacy</a:t>
            </a:r>
          </a:p>
        </p:txBody>
      </p:sp>
    </p:spTree>
    <p:extLst>
      <p:ext uri="{BB962C8B-B14F-4D97-AF65-F5344CB8AC3E}">
        <p14:creationId xmlns:p14="http://schemas.microsoft.com/office/powerpoint/2010/main" val="1053703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583027"/>
            <a:ext cx="9613862" cy="588535"/>
          </a:xfrm>
        </p:spPr>
        <p:txBody>
          <a:bodyPr/>
          <a:lstStyle/>
          <a:p>
            <a:pPr algn="ctr"/>
            <a:r>
              <a:rPr lang="it-IT" dirty="0"/>
              <a:t>4.</a:t>
            </a:r>
          </a:p>
        </p:txBody>
      </p:sp>
      <p:sp>
        <p:nvSpPr>
          <p:cNvPr id="3" name="Segnaposto testo 2"/>
          <p:cNvSpPr>
            <a:spLocks noGrp="1"/>
          </p:cNvSpPr>
          <p:nvPr>
            <p:ph type="body" sz="half" idx="2"/>
          </p:nvPr>
        </p:nvSpPr>
        <p:spPr>
          <a:xfrm>
            <a:off x="680320" y="5171562"/>
            <a:ext cx="9613862" cy="502255"/>
          </a:xfrm>
        </p:spPr>
        <p:txBody>
          <a:bodyPr>
            <a:noAutofit/>
          </a:bodyPr>
          <a:lstStyle/>
          <a:p>
            <a:pPr algn="ctr"/>
            <a:r>
              <a:rPr lang="it-IT" sz="3200" dirty="0"/>
              <a:t>Le figure soggettive privacy.</a:t>
            </a:r>
          </a:p>
        </p:txBody>
      </p:sp>
    </p:spTree>
    <p:extLst>
      <p:ext uri="{BB962C8B-B14F-4D97-AF65-F5344CB8AC3E}">
        <p14:creationId xmlns:p14="http://schemas.microsoft.com/office/powerpoint/2010/main" val="1284488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632311"/>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NUOVI OBBLIGHI NEI RAPPORTI TRA SOGGETTI PRIVACY</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Le figure soggettive privacy tipiche restano sostanzialmente invariate, ma il Regolamento introduce degli obblighi organizzativi nuovi con riferimento ai relativi ruoli e funzionamento, come ad esempio:</a:t>
            </a:r>
          </a:p>
          <a:p>
            <a:pPr algn="just"/>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Nel caso di contitolarità del trattamento (ciò quando due o più titolari del trattamento determinano congiuntamente le finalità e i mezzi del trattamento), va redatto uno specifico accordo interno tra i contitolari che disciplini in modo trasparente le rispettive responsabilità e rifletta adeguatamente i rispettivi ruoli e i rapporti dei contitolari con gli interessati. Il contenuto essenziale dell’accordo va messo a disposizione dell’interessato;</a:t>
            </a:r>
          </a:p>
          <a:p>
            <a:pPr marL="342900" indent="-342900" algn="just">
              <a:buFont typeface="+mj-lt"/>
              <a:buAutoNum type="arabicPeriod"/>
            </a:pP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Con riferimento al Responsabile del trattamento, figura facoltativa nel Codice della Privacy, la sua nomina diventa obbligatoria e va documentata con un ”contratto o altro atto giuridico”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stipulato in forma scritta o in formato elettronico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che regoli la materia disciplinata e la durata del trattamento, la natura e la finalità del trattamento, il tipo di dati personali e le categorie di interessati, gli obblighi e i diritti del titolare del trattamento.</a:t>
            </a:r>
          </a:p>
        </p:txBody>
      </p:sp>
    </p:spTree>
    <p:extLst>
      <p:ext uri="{BB962C8B-B14F-4D97-AF65-F5344CB8AC3E}">
        <p14:creationId xmlns:p14="http://schemas.microsoft.com/office/powerpoint/2010/main" val="839268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355312"/>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NUOVI OBBLIGHI NEI RAPPORTI TRA SOGGETTI PRIVACY</a:t>
            </a:r>
          </a:p>
          <a:p>
            <a:pPr marL="342900" indent="-342900" algn="just">
              <a:buFont typeface="+mj-lt"/>
              <a:buAutoNum type="arabicPeriod"/>
            </a:pP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Il Responsabile del trattamento può a sua volta designare altri responsabili del trattamento ma previa autorizzazione scritta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specifica o generale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del titolare del trattamento;</a:t>
            </a:r>
          </a:p>
          <a:p>
            <a:pPr marL="342900" indent="-342900" algn="just">
              <a:buFont typeface="+mj-lt"/>
              <a:buAutoNum type="arabicPeriod"/>
            </a:pP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Gli incaricati del trattamento (che il Codice della Privacy obbliga a designare per iscritto) non sono menzionati nel Regolamento, che però prevede la figura delle “persone autorizzate al trattamento”, cioè i soggetti che operano sotto la diretta responsabilità del titolare o del responsabile con apposite istruzioni (sembrerebbero restare in vigore le obbligatorie istruzioni agli incaricati, anche se il Regolamento non prevede nulla riguardo alla forma scritta);</a:t>
            </a:r>
          </a:p>
          <a:p>
            <a:pPr marL="342900" indent="-342900" algn="just">
              <a:buFont typeface="+mj-lt"/>
              <a:buAutoNum type="arabicPeriod"/>
            </a:pP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Il “rappresentante del titolare del trattamento” stabilito nella UE va designato per iscritto in caso di trattamenti effettuati da titolari non stabiliti nell’Unione Europea se il trattamento ha ad oggetto dati personali di interessati che si trovano nella UE e riguarda: l’offerta di beni o servizi (anche non a pagamento) ai suddetti interessati, </a:t>
            </a:r>
            <a:r>
              <a:rPr lang="it-IT" b="1" dirty="0">
                <a:solidFill>
                  <a:schemeClr val="bg1"/>
                </a:solidFill>
              </a:rPr>
              <a:t>il monitoraggio del loro comportamento nel territorio dell’Unione Europea.</a:t>
            </a:r>
          </a:p>
        </p:txBody>
      </p:sp>
    </p:spTree>
    <p:extLst>
      <p:ext uri="{BB962C8B-B14F-4D97-AF65-F5344CB8AC3E}">
        <p14:creationId xmlns:p14="http://schemas.microsoft.com/office/powerpoint/2010/main" val="183771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583027"/>
            <a:ext cx="9613862" cy="588535"/>
          </a:xfrm>
        </p:spPr>
        <p:txBody>
          <a:bodyPr/>
          <a:lstStyle/>
          <a:p>
            <a:pPr algn="ctr"/>
            <a:r>
              <a:rPr lang="it-IT" dirty="0"/>
              <a:t>5.</a:t>
            </a:r>
          </a:p>
        </p:txBody>
      </p:sp>
      <p:sp>
        <p:nvSpPr>
          <p:cNvPr id="3" name="Segnaposto testo 2"/>
          <p:cNvSpPr>
            <a:spLocks noGrp="1"/>
          </p:cNvSpPr>
          <p:nvPr>
            <p:ph type="body" sz="half" idx="2"/>
          </p:nvPr>
        </p:nvSpPr>
        <p:spPr>
          <a:xfrm>
            <a:off x="680320" y="5171562"/>
            <a:ext cx="9613862" cy="502255"/>
          </a:xfrm>
        </p:spPr>
        <p:txBody>
          <a:bodyPr>
            <a:noAutofit/>
          </a:bodyPr>
          <a:lstStyle/>
          <a:p>
            <a:pPr algn="ctr"/>
            <a:r>
              <a:rPr lang="it-IT" sz="3200" dirty="0"/>
              <a:t>La nuova figura del </a:t>
            </a:r>
            <a:r>
              <a:rPr lang="it-IT" sz="3200" i="1" dirty="0"/>
              <a:t>Data </a:t>
            </a:r>
            <a:r>
              <a:rPr lang="it-IT" sz="3200" i="1" dirty="0" err="1"/>
              <a:t>Protection</a:t>
            </a:r>
            <a:r>
              <a:rPr lang="it-IT" sz="3200" i="1" dirty="0"/>
              <a:t> </a:t>
            </a:r>
            <a:r>
              <a:rPr lang="it-IT" sz="3200" i="1" dirty="0" err="1"/>
              <a:t>Officer</a:t>
            </a:r>
            <a:r>
              <a:rPr lang="it-IT" sz="3200" dirty="0"/>
              <a:t>.</a:t>
            </a:r>
          </a:p>
        </p:txBody>
      </p:sp>
    </p:spTree>
    <p:extLst>
      <p:ext uri="{BB962C8B-B14F-4D97-AF65-F5344CB8AC3E}">
        <p14:creationId xmlns:p14="http://schemas.microsoft.com/office/powerpoint/2010/main" val="1931275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632311"/>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IL DATA PROTECTION OFFICER</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Del tutto nuova è la figura del Responsabile della protezione dei dati (Data </a:t>
            </a:r>
            <a:r>
              <a:rPr lang="it-IT" dirty="0" err="1">
                <a:ln>
                  <a:solidFill>
                    <a:sysClr val="windowText" lastClr="000000"/>
                  </a:solidFill>
                </a:ln>
                <a:solidFill>
                  <a:sysClr val="windowText" lastClr="000000"/>
                </a:solidFill>
              </a:rPr>
              <a:t>Protection</a:t>
            </a:r>
            <a:r>
              <a:rPr lang="it-IT" dirty="0">
                <a:ln>
                  <a:solidFill>
                    <a:sysClr val="windowText" lastClr="000000"/>
                  </a:solidFill>
                </a:ln>
                <a:solidFill>
                  <a:sysClr val="windowText" lastClr="000000"/>
                </a:solidFill>
              </a:rPr>
              <a:t> </a:t>
            </a:r>
            <a:r>
              <a:rPr lang="it-IT" dirty="0" err="1">
                <a:ln>
                  <a:solidFill>
                    <a:sysClr val="windowText" lastClr="000000"/>
                  </a:solidFill>
                </a:ln>
                <a:solidFill>
                  <a:sysClr val="windowText" lastClr="000000"/>
                </a:solidFill>
              </a:rPr>
              <a:t>Officer</a:t>
            </a:r>
            <a:r>
              <a:rPr lang="it-IT" dirty="0">
                <a:ln>
                  <a:solidFill>
                    <a:sysClr val="windowText" lastClr="000000"/>
                  </a:solidFill>
                </a:ln>
                <a:solidFill>
                  <a:sysClr val="windowText" lastClr="000000"/>
                </a:solidFill>
              </a:rPr>
              <a:t>) introdotta dall’art. 37 del Regolamento.</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L’obbligo di designazione del Responsabile della protezione dei dati (da parte del titolare o  del responsabile del trattamento) non è generale ma si applica solo se:</a:t>
            </a:r>
          </a:p>
          <a:p>
            <a:pPr algn="just"/>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Il trattamento è effettuato da un’autorità pubblica o da un organismo pubblico, eccettuate le autorità giurisdizionali;</a:t>
            </a:r>
          </a:p>
          <a:p>
            <a:pPr marL="342900" indent="-342900" algn="just">
              <a:buFont typeface="+mj-lt"/>
              <a:buAutoNum type="arabicPeriod"/>
            </a:pP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Le attività principali del titolare del trattamento o del responsabile del trattamento consistono in trattamenti che richiedono il monitoraggio regolare e sistematico degli interessati su larga scala;</a:t>
            </a:r>
          </a:p>
          <a:p>
            <a:pPr marL="342900" indent="-342900" algn="just">
              <a:buFont typeface="+mj-lt"/>
              <a:buAutoNum type="arabicPeriod"/>
            </a:pP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Le attività principali del titolare del trattamento o del responsabile del trattamento consistono nel trattamento su larga scala di dati personali sensibili, sanitari, sulla vita o sull’orientamento sessuale, genetici, biometrici o di dati relativi a condanne penali e a reati.</a:t>
            </a:r>
          </a:p>
        </p:txBody>
      </p:sp>
    </p:spTree>
    <p:extLst>
      <p:ext uri="{BB962C8B-B14F-4D97-AF65-F5344CB8AC3E}">
        <p14:creationId xmlns:p14="http://schemas.microsoft.com/office/powerpoint/2010/main" val="1569558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355312"/>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IL DATA PROTECTION OFFICER</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Un gruppo imprenditoriale può nominare un unico Data </a:t>
            </a:r>
            <a:r>
              <a:rPr lang="it-IT" dirty="0" err="1">
                <a:ln>
                  <a:solidFill>
                    <a:sysClr val="windowText" lastClr="000000"/>
                  </a:solidFill>
                </a:ln>
                <a:solidFill>
                  <a:sysClr val="windowText" lastClr="000000"/>
                </a:solidFill>
              </a:rPr>
              <a:t>Protection</a:t>
            </a:r>
            <a:r>
              <a:rPr lang="it-IT" dirty="0">
                <a:ln>
                  <a:solidFill>
                    <a:sysClr val="windowText" lastClr="000000"/>
                  </a:solidFill>
                </a:ln>
                <a:solidFill>
                  <a:sysClr val="windowText" lastClr="000000"/>
                </a:solidFill>
              </a:rPr>
              <a:t> </a:t>
            </a:r>
            <a:r>
              <a:rPr lang="it-IT" dirty="0" err="1">
                <a:ln>
                  <a:solidFill>
                    <a:sysClr val="windowText" lastClr="000000"/>
                  </a:solidFill>
                </a:ln>
                <a:solidFill>
                  <a:sysClr val="windowText" lastClr="000000"/>
                </a:solidFill>
              </a:rPr>
              <a:t>Officer</a:t>
            </a:r>
            <a:r>
              <a:rPr lang="it-IT" dirty="0">
                <a:ln>
                  <a:solidFill>
                    <a:sysClr val="windowText" lastClr="000000"/>
                  </a:solidFill>
                </a:ln>
                <a:solidFill>
                  <a:sysClr val="windowText" lastClr="000000"/>
                </a:solidFill>
              </a:rPr>
              <a:t>.</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Data </a:t>
            </a:r>
            <a:r>
              <a:rPr lang="it-IT" dirty="0" err="1">
                <a:ln>
                  <a:solidFill>
                    <a:sysClr val="windowText" lastClr="000000"/>
                  </a:solidFill>
                </a:ln>
                <a:solidFill>
                  <a:sysClr val="windowText" lastClr="000000"/>
                </a:solidFill>
              </a:rPr>
              <a:t>Protection</a:t>
            </a:r>
            <a:r>
              <a:rPr lang="it-IT" dirty="0">
                <a:ln>
                  <a:solidFill>
                    <a:sysClr val="windowText" lastClr="000000"/>
                  </a:solidFill>
                </a:ln>
                <a:solidFill>
                  <a:sysClr val="windowText" lastClr="000000"/>
                </a:solidFill>
              </a:rPr>
              <a:t> </a:t>
            </a:r>
            <a:r>
              <a:rPr lang="it-IT" dirty="0" err="1">
                <a:ln>
                  <a:solidFill>
                    <a:sysClr val="windowText" lastClr="000000"/>
                  </a:solidFill>
                </a:ln>
                <a:solidFill>
                  <a:sysClr val="windowText" lastClr="000000"/>
                </a:solidFill>
              </a:rPr>
              <a:t>Officer</a:t>
            </a:r>
            <a:r>
              <a:rPr lang="it-IT" dirty="0">
                <a:ln>
                  <a:solidFill>
                    <a:sysClr val="windowText" lastClr="000000"/>
                  </a:solidFill>
                </a:ln>
                <a:solidFill>
                  <a:sysClr val="windowText" lastClr="000000"/>
                </a:solidFill>
              </a:rPr>
              <a:t> può essere un dipendente del titolare del trattamento o del responsabile del trattamento oppure un consulente esterno che assolve i suoi compiti in base a un contratto di servizi.</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Data </a:t>
            </a:r>
            <a:r>
              <a:rPr lang="it-IT" dirty="0" err="1">
                <a:ln>
                  <a:solidFill>
                    <a:sysClr val="windowText" lastClr="000000"/>
                  </a:solidFill>
                </a:ln>
                <a:solidFill>
                  <a:sysClr val="windowText" lastClr="000000"/>
                </a:solidFill>
              </a:rPr>
              <a:t>Protection</a:t>
            </a:r>
            <a:r>
              <a:rPr lang="it-IT" dirty="0">
                <a:ln>
                  <a:solidFill>
                    <a:sysClr val="windowText" lastClr="000000"/>
                  </a:solidFill>
                </a:ln>
                <a:solidFill>
                  <a:sysClr val="windowText" lastClr="000000"/>
                </a:solidFill>
              </a:rPr>
              <a:t> </a:t>
            </a:r>
            <a:r>
              <a:rPr lang="it-IT" dirty="0" err="1">
                <a:ln>
                  <a:solidFill>
                    <a:sysClr val="windowText" lastClr="000000"/>
                  </a:solidFill>
                </a:ln>
                <a:solidFill>
                  <a:sysClr val="windowText" lastClr="000000"/>
                </a:solidFill>
              </a:rPr>
              <a:t>Officer</a:t>
            </a:r>
            <a:r>
              <a:rPr lang="it-IT" dirty="0">
                <a:ln>
                  <a:solidFill>
                    <a:sysClr val="windowText" lastClr="000000"/>
                  </a:solidFill>
                </a:ln>
                <a:solidFill>
                  <a:sysClr val="windowText" lastClr="000000"/>
                </a:solidFill>
              </a:rPr>
              <a:t> va designato in funzione delle elevate qualità professionali e della conoscenza specialistica della normativa e delle prassi in materia di protezione dei dati.</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 dati di contatto del Data </a:t>
            </a:r>
            <a:r>
              <a:rPr lang="it-IT" dirty="0" err="1">
                <a:ln>
                  <a:solidFill>
                    <a:sysClr val="windowText" lastClr="000000"/>
                  </a:solidFill>
                </a:ln>
                <a:solidFill>
                  <a:sysClr val="windowText" lastClr="000000"/>
                </a:solidFill>
              </a:rPr>
              <a:t>Protection</a:t>
            </a:r>
            <a:r>
              <a:rPr lang="it-IT" dirty="0">
                <a:ln>
                  <a:solidFill>
                    <a:sysClr val="windowText" lastClr="000000"/>
                  </a:solidFill>
                </a:ln>
                <a:solidFill>
                  <a:sysClr val="windowText" lastClr="000000"/>
                </a:solidFill>
              </a:rPr>
              <a:t> </a:t>
            </a:r>
            <a:r>
              <a:rPr lang="it-IT" dirty="0" err="1">
                <a:ln>
                  <a:solidFill>
                    <a:sysClr val="windowText" lastClr="000000"/>
                  </a:solidFill>
                </a:ln>
                <a:solidFill>
                  <a:sysClr val="windowText" lastClr="000000"/>
                </a:solidFill>
              </a:rPr>
              <a:t>Officer</a:t>
            </a:r>
            <a:r>
              <a:rPr lang="it-IT" dirty="0">
                <a:ln>
                  <a:solidFill>
                    <a:sysClr val="windowText" lastClr="000000"/>
                  </a:solidFill>
                </a:ln>
                <a:solidFill>
                  <a:sysClr val="windowText" lastClr="000000"/>
                </a:solidFill>
              </a:rPr>
              <a:t> vanno comunicati al Garante e resi pubblici.</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Data </a:t>
            </a:r>
            <a:r>
              <a:rPr lang="it-IT" dirty="0" err="1">
                <a:ln>
                  <a:solidFill>
                    <a:sysClr val="windowText" lastClr="000000"/>
                  </a:solidFill>
                </a:ln>
                <a:solidFill>
                  <a:sysClr val="windowText" lastClr="000000"/>
                </a:solidFill>
              </a:rPr>
              <a:t>Protection</a:t>
            </a:r>
            <a:r>
              <a:rPr lang="it-IT" dirty="0">
                <a:ln>
                  <a:solidFill>
                    <a:sysClr val="windowText" lastClr="000000"/>
                  </a:solidFill>
                </a:ln>
                <a:solidFill>
                  <a:sysClr val="windowText" lastClr="000000"/>
                </a:solidFill>
              </a:rPr>
              <a:t> </a:t>
            </a:r>
            <a:r>
              <a:rPr lang="it-IT" dirty="0" err="1">
                <a:ln>
                  <a:solidFill>
                    <a:sysClr val="windowText" lastClr="000000"/>
                  </a:solidFill>
                </a:ln>
                <a:solidFill>
                  <a:sysClr val="windowText" lastClr="000000"/>
                </a:solidFill>
              </a:rPr>
              <a:t>Officer</a:t>
            </a:r>
            <a:r>
              <a:rPr lang="it-IT" dirty="0">
                <a:ln>
                  <a:solidFill>
                    <a:sysClr val="windowText" lastClr="000000"/>
                  </a:solidFill>
                </a:ln>
                <a:solidFill>
                  <a:sysClr val="windowText" lastClr="000000"/>
                </a:solidFill>
              </a:rPr>
              <a:t> è una figura apicale, assolutamente diversa quanto a ruolo e funzioni dal “semplice” responsabile del trattamento (con il quale non va confuso). Va coinvolto in tutte le questioni riguardanti la protezione dei dati personali e deve disporre delle risorse necessarie e del potere di spesa per assolvere ai compiti assegnati.</a:t>
            </a:r>
          </a:p>
        </p:txBody>
      </p:sp>
    </p:spTree>
    <p:extLst>
      <p:ext uri="{BB962C8B-B14F-4D97-AF65-F5344CB8AC3E}">
        <p14:creationId xmlns:p14="http://schemas.microsoft.com/office/powerpoint/2010/main" val="1047903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3693319"/>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IL DATA PROTECTION OFFICER</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Data </a:t>
            </a:r>
            <a:r>
              <a:rPr lang="it-IT" dirty="0" err="1">
                <a:ln>
                  <a:solidFill>
                    <a:sysClr val="windowText" lastClr="000000"/>
                  </a:solidFill>
                </a:ln>
                <a:solidFill>
                  <a:sysClr val="windowText" lastClr="000000"/>
                </a:solidFill>
              </a:rPr>
              <a:t>Protection</a:t>
            </a:r>
            <a:r>
              <a:rPr lang="it-IT" dirty="0">
                <a:ln>
                  <a:solidFill>
                    <a:sysClr val="windowText" lastClr="000000"/>
                  </a:solidFill>
                </a:ln>
                <a:solidFill>
                  <a:sysClr val="windowText" lastClr="000000"/>
                </a:solidFill>
              </a:rPr>
              <a:t> </a:t>
            </a:r>
            <a:r>
              <a:rPr lang="it-IT" dirty="0" err="1">
                <a:ln>
                  <a:solidFill>
                    <a:sysClr val="windowText" lastClr="000000"/>
                  </a:solidFill>
                </a:ln>
                <a:solidFill>
                  <a:sysClr val="windowText" lastClr="000000"/>
                </a:solidFill>
              </a:rPr>
              <a:t>Officer</a:t>
            </a:r>
            <a:r>
              <a:rPr lang="it-IT" dirty="0">
                <a:ln>
                  <a:solidFill>
                    <a:sysClr val="windowText" lastClr="000000"/>
                  </a:solidFill>
                </a:ln>
                <a:solidFill>
                  <a:sysClr val="windowText" lastClr="000000"/>
                </a:solidFill>
              </a:rPr>
              <a:t> non deve ricevere dal titolare o dal responsabile alcuna istruzione per quanto riguarda l’esecuzione dei compiti affidati (è figura del tutto autonoma), né è soggetto a potere disciplinare o sanzionatorio per l’adempimento dei propri compiti (ad esempio in ciò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tra l’altro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risiedono i caratteri distintivi tra Data </a:t>
            </a:r>
            <a:r>
              <a:rPr lang="it-IT" dirty="0" err="1">
                <a:ln>
                  <a:solidFill>
                    <a:sysClr val="windowText" lastClr="000000"/>
                  </a:solidFill>
                </a:ln>
                <a:solidFill>
                  <a:sysClr val="windowText" lastClr="000000"/>
                </a:solidFill>
              </a:rPr>
              <a:t>Protection</a:t>
            </a:r>
            <a:r>
              <a:rPr lang="it-IT" dirty="0">
                <a:ln>
                  <a:solidFill>
                    <a:sysClr val="windowText" lastClr="000000"/>
                  </a:solidFill>
                </a:ln>
                <a:solidFill>
                  <a:sysClr val="windowText" lastClr="000000"/>
                </a:solidFill>
              </a:rPr>
              <a:t> </a:t>
            </a:r>
            <a:r>
              <a:rPr lang="it-IT" dirty="0" err="1">
                <a:ln>
                  <a:solidFill>
                    <a:sysClr val="windowText" lastClr="000000"/>
                  </a:solidFill>
                </a:ln>
                <a:solidFill>
                  <a:sysClr val="windowText" lastClr="000000"/>
                </a:solidFill>
              </a:rPr>
              <a:t>Officer</a:t>
            </a:r>
            <a:r>
              <a:rPr lang="it-IT" dirty="0">
                <a:ln>
                  <a:solidFill>
                    <a:sysClr val="windowText" lastClr="000000"/>
                  </a:solidFill>
                </a:ln>
                <a:solidFill>
                  <a:sysClr val="windowText" lastClr="000000"/>
                </a:solidFill>
              </a:rPr>
              <a:t> e responsabile del trattamento, che al contrario deve ricevere istruzioni scritte ed è soggetto al controllo e all’autorità del titolare del trattamento, ivi compresi i profili sanzionatori).</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L’art. 39 del Regolamento individua il nucleo minimo (che dunque può essere anche esteso) dei compiti assegnati al Responsabile della protezione dei dati.</a:t>
            </a:r>
          </a:p>
        </p:txBody>
      </p:sp>
    </p:spTree>
    <p:extLst>
      <p:ext uri="{BB962C8B-B14F-4D97-AF65-F5344CB8AC3E}">
        <p14:creationId xmlns:p14="http://schemas.microsoft.com/office/powerpoint/2010/main" val="1919853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468727"/>
            <a:ext cx="9613862" cy="588535"/>
          </a:xfrm>
        </p:spPr>
        <p:txBody>
          <a:bodyPr/>
          <a:lstStyle/>
          <a:p>
            <a:pPr algn="ctr"/>
            <a:r>
              <a:rPr lang="it-IT" dirty="0"/>
              <a:t>6.</a:t>
            </a:r>
          </a:p>
        </p:txBody>
      </p:sp>
      <p:sp>
        <p:nvSpPr>
          <p:cNvPr id="3" name="Segnaposto testo 2"/>
          <p:cNvSpPr>
            <a:spLocks noGrp="1"/>
          </p:cNvSpPr>
          <p:nvPr>
            <p:ph type="body" sz="half" idx="2"/>
          </p:nvPr>
        </p:nvSpPr>
        <p:spPr>
          <a:xfrm>
            <a:off x="0" y="4971024"/>
            <a:ext cx="10294182" cy="502255"/>
          </a:xfrm>
        </p:spPr>
        <p:txBody>
          <a:bodyPr>
            <a:noAutofit/>
          </a:bodyPr>
          <a:lstStyle/>
          <a:p>
            <a:pPr algn="ctr"/>
            <a:r>
              <a:rPr lang="it-IT" sz="3200" dirty="0"/>
              <a:t>Il nuovo obbligo di redazione e detenzione del Registro generale delle attività di trattamento svolte.</a:t>
            </a:r>
          </a:p>
        </p:txBody>
      </p:sp>
    </p:spTree>
    <p:extLst>
      <p:ext uri="{BB962C8B-B14F-4D97-AF65-F5344CB8AC3E}">
        <p14:creationId xmlns:p14="http://schemas.microsoft.com/office/powerpoint/2010/main" val="1025247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909310"/>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IL REGISTRO DELLE ATTIVITA’ DI TRATTAMENTO SVOLTE</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Regolamento introduce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per le imprese o le organizzazioni con più di 250 dipendenti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un duplice nuovo obbligo documentale: quello del Registro delle attività di trattamento che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secondo le rispettive responsabilità e competenze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deve essere redatto (anche in formato elettronico) sia dal titolare che dal responsabile del trattamento e va esibito su richiesta al Garante.</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Registro delle attività di trattamento è la parte più importante dell’obbligo di elaborare un sistema documentale di gestione della privacy contenente tutti gli atti, regolarmente aggiornati, elaborati per soddisfare i requisiti di conformità al Regolamento. Tale obbligo di rendicontazione (o di “accountability”) impone a ciascun titolare del trattamento di conservare la documentazione di tutti i trattamenti effettuati sotto la propria responsabilità, indicando obbligatoriamente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per ognuno di essi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le seguenti informazioni.</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L’obbligo di tenuta del Registro delle attività di trattamento si applica anche ad imprese con meno di 250 dipendenti, se il trattamento: </a:t>
            </a:r>
          </a:p>
          <a:p>
            <a:pPr marL="285750" indent="-285750" algn="just">
              <a:buFontTx/>
              <a:buChar char="-"/>
            </a:pPr>
            <a:r>
              <a:rPr lang="it-IT" dirty="0">
                <a:ln>
                  <a:solidFill>
                    <a:sysClr val="windowText" lastClr="000000"/>
                  </a:solidFill>
                </a:ln>
                <a:solidFill>
                  <a:sysClr val="windowText" lastClr="000000"/>
                </a:solidFill>
              </a:rPr>
              <a:t>Presenta un rischio per i diritti e le libertà dell’interessato;</a:t>
            </a:r>
          </a:p>
          <a:p>
            <a:pPr marL="285750" indent="-285750" algn="just">
              <a:buFontTx/>
              <a:buChar char="-"/>
            </a:pPr>
            <a:r>
              <a:rPr lang="it-IT" dirty="0">
                <a:ln>
                  <a:solidFill>
                    <a:sysClr val="windowText" lastClr="000000"/>
                  </a:solidFill>
                </a:ln>
                <a:solidFill>
                  <a:sysClr val="windowText" lastClr="000000"/>
                </a:solidFill>
              </a:rPr>
              <a:t>Non è occasionale e include dati personali sensibili, sanitari, sulla vita o sull’orientamento sessuale, genetici, biometrici, relativi a condanne penali e a reati.</a:t>
            </a:r>
          </a:p>
        </p:txBody>
      </p:sp>
    </p:spTree>
    <p:extLst>
      <p:ext uri="{BB962C8B-B14F-4D97-AF65-F5344CB8AC3E}">
        <p14:creationId xmlns:p14="http://schemas.microsoft.com/office/powerpoint/2010/main" val="1186759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4801314"/>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IL REGISTRO DELLE ATTIVITA’ DI TRATTAMENTO SVOLTE</a:t>
            </a:r>
          </a:p>
          <a:p>
            <a:pPr algn="ctr"/>
            <a:endParaRPr lang="it-IT" dirty="0">
              <a:ln>
                <a:solidFill>
                  <a:sysClr val="windowText" lastClr="000000"/>
                </a:solidFill>
              </a:ln>
              <a:solidFill>
                <a:sysClr val="windowText" lastClr="000000"/>
              </a:solidFill>
            </a:endParaRPr>
          </a:p>
          <a:p>
            <a:pPr marL="285750" indent="-285750" algn="just">
              <a:buFontTx/>
              <a:buChar char="-"/>
            </a:pPr>
            <a:r>
              <a:rPr lang="it-IT" dirty="0">
                <a:ln>
                  <a:solidFill>
                    <a:sysClr val="windowText" lastClr="000000"/>
                  </a:solidFill>
                </a:ln>
                <a:solidFill>
                  <a:sysClr val="windowText" lastClr="000000"/>
                </a:solidFill>
              </a:rPr>
              <a:t>Il nome e i dati di contatto del titolare del trattamento e, ove applicabile, del contitolare del trattamento, del rappresentante del titolare del trattamento e del responsabile della protezione dei dati;</a:t>
            </a:r>
          </a:p>
          <a:p>
            <a:pPr marL="285750" indent="-285750" algn="just">
              <a:buFontTx/>
              <a:buChar char="-"/>
            </a:pPr>
            <a:r>
              <a:rPr lang="it-IT" dirty="0">
                <a:ln>
                  <a:solidFill>
                    <a:sysClr val="windowText" lastClr="000000"/>
                  </a:solidFill>
                </a:ln>
                <a:solidFill>
                  <a:sysClr val="windowText" lastClr="000000"/>
                </a:solidFill>
              </a:rPr>
              <a:t>Le finalità del trattamento;</a:t>
            </a:r>
          </a:p>
          <a:p>
            <a:pPr marL="285750" indent="-285750" algn="just">
              <a:buFontTx/>
              <a:buChar char="-"/>
            </a:pPr>
            <a:r>
              <a:rPr lang="it-IT" dirty="0">
                <a:ln>
                  <a:solidFill>
                    <a:sysClr val="windowText" lastClr="000000"/>
                  </a:solidFill>
                </a:ln>
                <a:solidFill>
                  <a:sysClr val="windowText" lastClr="000000"/>
                </a:solidFill>
              </a:rPr>
              <a:t>Una descrizione delle categorie di interessati e delle categorie di dati personali;</a:t>
            </a:r>
          </a:p>
          <a:p>
            <a:pPr marL="285750" indent="-285750" algn="just">
              <a:buFontTx/>
              <a:buChar char="-"/>
            </a:pPr>
            <a:r>
              <a:rPr lang="it-IT" dirty="0">
                <a:ln>
                  <a:solidFill>
                    <a:sysClr val="windowText" lastClr="000000"/>
                  </a:solidFill>
                </a:ln>
                <a:solidFill>
                  <a:sysClr val="windowText" lastClr="000000"/>
                </a:solidFill>
              </a:rPr>
              <a:t>Le categorie di destinatari a cui i dati personali sono stati o saranno comunicati, compresi i destinatari di paesi terzi o organizzazioni internazionali;</a:t>
            </a:r>
          </a:p>
          <a:p>
            <a:pPr marL="285750" indent="-285750" algn="just">
              <a:buFontTx/>
              <a:buChar char="-"/>
            </a:pPr>
            <a:r>
              <a:rPr lang="it-IT" dirty="0">
                <a:ln>
                  <a:solidFill>
                    <a:sysClr val="windowText" lastClr="000000"/>
                  </a:solidFill>
                </a:ln>
                <a:solidFill>
                  <a:sysClr val="windowText" lastClr="000000"/>
                </a:solidFill>
              </a:rPr>
              <a:t>Ove applicabile, i trattamenti di dati personali verso un paese terzo o un’organizzazione internazionale, compresa l’identificazione del paese terzo o dell’organizzazione internazionale e la documentazione delle garanzie adeguate;</a:t>
            </a:r>
          </a:p>
          <a:p>
            <a:pPr marL="285750" indent="-285750" algn="just">
              <a:buFontTx/>
              <a:buChar char="-"/>
            </a:pPr>
            <a:r>
              <a:rPr lang="it-IT" dirty="0">
                <a:ln>
                  <a:solidFill>
                    <a:sysClr val="windowText" lastClr="000000"/>
                  </a:solidFill>
                </a:ln>
                <a:solidFill>
                  <a:sysClr val="windowText" lastClr="000000"/>
                </a:solidFill>
              </a:rPr>
              <a:t>Ove possibile, i termini ultimi previsti per la cancellazione delle diverse categorie di dati;</a:t>
            </a:r>
          </a:p>
          <a:p>
            <a:pPr marL="285750" indent="-285750" algn="just">
              <a:buFontTx/>
              <a:buChar char="-"/>
            </a:pPr>
            <a:r>
              <a:rPr lang="it-IT" dirty="0">
                <a:ln>
                  <a:solidFill>
                    <a:sysClr val="windowText" lastClr="000000"/>
                  </a:solidFill>
                </a:ln>
                <a:solidFill>
                  <a:sysClr val="windowText" lastClr="000000"/>
                </a:solidFill>
              </a:rPr>
              <a:t>Ove possibile, una descrizione generale delle misure di sicurezza tecniche e organizzative.</a:t>
            </a:r>
          </a:p>
        </p:txBody>
      </p:sp>
    </p:spTree>
    <p:extLst>
      <p:ext uri="{BB962C8B-B14F-4D97-AF65-F5344CB8AC3E}">
        <p14:creationId xmlns:p14="http://schemas.microsoft.com/office/powerpoint/2010/main" val="938969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1.</a:t>
            </a:r>
          </a:p>
        </p:txBody>
      </p:sp>
      <p:sp>
        <p:nvSpPr>
          <p:cNvPr id="3" name="Segnaposto testo 2"/>
          <p:cNvSpPr>
            <a:spLocks noGrp="1"/>
          </p:cNvSpPr>
          <p:nvPr>
            <p:ph type="body" sz="half" idx="2"/>
          </p:nvPr>
        </p:nvSpPr>
        <p:spPr/>
        <p:txBody>
          <a:bodyPr>
            <a:noAutofit/>
          </a:bodyPr>
          <a:lstStyle/>
          <a:p>
            <a:pPr algn="ctr"/>
            <a:r>
              <a:rPr lang="it-IT" sz="3200" dirty="0"/>
              <a:t>Entrata in vigore</a:t>
            </a:r>
          </a:p>
        </p:txBody>
      </p:sp>
    </p:spTree>
    <p:extLst>
      <p:ext uri="{BB962C8B-B14F-4D97-AF65-F5344CB8AC3E}">
        <p14:creationId xmlns:p14="http://schemas.microsoft.com/office/powerpoint/2010/main" val="1932128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468727"/>
            <a:ext cx="9613862" cy="588535"/>
          </a:xfrm>
        </p:spPr>
        <p:txBody>
          <a:bodyPr/>
          <a:lstStyle/>
          <a:p>
            <a:pPr algn="ctr"/>
            <a:r>
              <a:rPr lang="it-IT" dirty="0"/>
              <a:t>7.</a:t>
            </a:r>
          </a:p>
        </p:txBody>
      </p:sp>
      <p:sp>
        <p:nvSpPr>
          <p:cNvPr id="3" name="Segnaposto testo 2"/>
          <p:cNvSpPr>
            <a:spLocks noGrp="1"/>
          </p:cNvSpPr>
          <p:nvPr>
            <p:ph type="body" sz="half" idx="2"/>
          </p:nvPr>
        </p:nvSpPr>
        <p:spPr>
          <a:xfrm>
            <a:off x="0" y="4971024"/>
            <a:ext cx="10294182" cy="502255"/>
          </a:xfrm>
        </p:spPr>
        <p:txBody>
          <a:bodyPr>
            <a:noAutofit/>
          </a:bodyPr>
          <a:lstStyle/>
          <a:p>
            <a:pPr algn="ctr"/>
            <a:r>
              <a:rPr lang="it-IT" sz="3200" dirty="0"/>
              <a:t>Il nuovo obbligo di valutazione preventiva d’impatto sulla protezione dei dati.</a:t>
            </a:r>
          </a:p>
        </p:txBody>
      </p:sp>
    </p:spTree>
    <p:extLst>
      <p:ext uri="{BB962C8B-B14F-4D97-AF65-F5344CB8AC3E}">
        <p14:creationId xmlns:p14="http://schemas.microsoft.com/office/powerpoint/2010/main" val="2050480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355312"/>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IL PRIVACY IMPACT ASSESSMENT (PIA)</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Tra i nuovi e più rilevanti oneri posti a carico del titolare del trattamento vi è quello della valutazione preventiva d’impatto sulla protezione dei dati (c.d. principio della privacy impact </a:t>
            </a:r>
            <a:r>
              <a:rPr lang="en-US" dirty="0">
                <a:ln>
                  <a:solidFill>
                    <a:sysClr val="windowText" lastClr="000000"/>
                  </a:solidFill>
                </a:ln>
                <a:solidFill>
                  <a:sysClr val="windowText" lastClr="000000"/>
                </a:solidFill>
              </a:rPr>
              <a:t>assessment</a:t>
            </a:r>
            <a:r>
              <a:rPr lang="it-IT" dirty="0">
                <a:ln>
                  <a:solidFill>
                    <a:sysClr val="windowText" lastClr="000000"/>
                  </a:solidFill>
                </a:ln>
                <a:solidFill>
                  <a:sysClr val="windowText" lastClr="000000"/>
                </a:solidFill>
              </a:rPr>
              <a:t>).</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Quando un trattamento prevede in particolare l’uso di nuove tecnologie oppure considerati la natura, l’oggetto, il contesto e le finalità del trattamento può presentare un rischio elevato per i diritti e le libertà delle persone fisiche (es: trattamenti automatizzati di profilazione sistematica degli interessati, sorveglianza sistematica su larga scala di una zona accessibile al pubblico, trattamenti di dati personali, sensibili, sanitari, sulla vita o sull’orientamento sessuale, genetici, biometrici, relativi a condanne penali e a reati) il titolare del trattamento, prima di procedere (e consultandosi con il Data </a:t>
            </a:r>
            <a:r>
              <a:rPr lang="it-IT" dirty="0" err="1">
                <a:ln>
                  <a:solidFill>
                    <a:sysClr val="windowText" lastClr="000000"/>
                  </a:solidFill>
                </a:ln>
                <a:solidFill>
                  <a:sysClr val="windowText" lastClr="000000"/>
                </a:solidFill>
              </a:rPr>
              <a:t>Protection</a:t>
            </a:r>
            <a:r>
              <a:rPr lang="it-IT" dirty="0">
                <a:ln>
                  <a:solidFill>
                    <a:sysClr val="windowText" lastClr="000000"/>
                  </a:solidFill>
                </a:ln>
                <a:solidFill>
                  <a:sysClr val="windowText" lastClr="000000"/>
                </a:solidFill>
              </a:rPr>
              <a:t> </a:t>
            </a:r>
            <a:r>
              <a:rPr lang="it-IT" dirty="0" err="1">
                <a:ln>
                  <a:solidFill>
                    <a:sysClr val="windowText" lastClr="000000"/>
                  </a:solidFill>
                </a:ln>
                <a:solidFill>
                  <a:sysClr val="windowText" lastClr="000000"/>
                </a:solidFill>
              </a:rPr>
              <a:t>Officer</a:t>
            </a:r>
            <a:r>
              <a:rPr lang="it-IT" dirty="0">
                <a:ln>
                  <a:solidFill>
                    <a:sysClr val="windowText" lastClr="000000"/>
                  </a:solidFill>
                </a:ln>
                <a:solidFill>
                  <a:sysClr val="windowText" lastClr="000000"/>
                </a:solidFill>
              </a:rPr>
              <a:t>, ove nominato e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se del caso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raccogliendo anche le opinioni degli interessati o dei loro rappresentanti sul trattamento previsto) deve preventivamente effettuare una valutazione dell’impatto del trattamento previsto sulla protezione dei dati personali (una singola valutazione può esaminare un insieme di trattamenti simili che presentano rischi elevati analoghi).</a:t>
            </a:r>
          </a:p>
        </p:txBody>
      </p:sp>
    </p:spTree>
    <p:extLst>
      <p:ext uri="{BB962C8B-B14F-4D97-AF65-F5344CB8AC3E}">
        <p14:creationId xmlns:p14="http://schemas.microsoft.com/office/powerpoint/2010/main" val="1419229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632311"/>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IL PRIVACY IMPACT ASSESSMENT (PIA)</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Garante redigerà un elenco delle tipologie dei trattamenti soggetti al requisito di una valutazione d’impatto sulla protezione dei dati (e anche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al contrario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un elenco delle tipologie di trattamenti per le quali non è richiesta una valutazione d’impatto sulla protezione dei dati, come nei casi di trattamento necessario per adempiere un obbligo legale o a un contratto.</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La valutazione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soggetta a riesame periodico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contiene una descrizione sistematica dei trattamenti previsti e delle finalità del trattamento, dell’interesse legittimo perseguito dal titolare del trattamento, la valutazione della necessità e proporzionalità dei trattamenti in relazione alle finalità, la valutazione dei rischi per i diritti e le libertà degli interessati e le misure previste per affrontare i rischi, includendo le garanzie, le misure di sicurezza e i meccanismi per garantire la protezione dei dati.</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Se la valutazione preventiva indica che il trattamento presenterebbe un rischio elevato in assenza di misure adottate per attenuare il rischio, il titolare, prima di procedere al trattamento, è tenuto a consultare il Garante (con una procedura analoga L’attuale interpello previsto dall’art. 17 del Codice della privacy).</a:t>
            </a:r>
          </a:p>
        </p:txBody>
      </p:sp>
    </p:spTree>
    <p:extLst>
      <p:ext uri="{BB962C8B-B14F-4D97-AF65-F5344CB8AC3E}">
        <p14:creationId xmlns:p14="http://schemas.microsoft.com/office/powerpoint/2010/main" val="146606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468727"/>
            <a:ext cx="9613862" cy="588535"/>
          </a:xfrm>
        </p:spPr>
        <p:txBody>
          <a:bodyPr/>
          <a:lstStyle/>
          <a:p>
            <a:pPr algn="ctr"/>
            <a:r>
              <a:rPr lang="it-IT" dirty="0"/>
              <a:t>8.</a:t>
            </a:r>
          </a:p>
        </p:txBody>
      </p:sp>
      <p:sp>
        <p:nvSpPr>
          <p:cNvPr id="3" name="Segnaposto testo 2"/>
          <p:cNvSpPr>
            <a:spLocks noGrp="1"/>
          </p:cNvSpPr>
          <p:nvPr>
            <p:ph type="body" sz="half" idx="2"/>
          </p:nvPr>
        </p:nvSpPr>
        <p:spPr>
          <a:xfrm>
            <a:off x="0" y="4971024"/>
            <a:ext cx="10294182" cy="502255"/>
          </a:xfrm>
        </p:spPr>
        <p:txBody>
          <a:bodyPr>
            <a:noAutofit/>
          </a:bodyPr>
          <a:lstStyle/>
          <a:p>
            <a:pPr algn="ctr"/>
            <a:r>
              <a:rPr lang="it-IT" sz="3200" dirty="0"/>
              <a:t>I nuovi obblighi c.d. di </a:t>
            </a:r>
            <a:r>
              <a:rPr lang="it-IT" sz="3200" i="1" dirty="0"/>
              <a:t>privacy by design </a:t>
            </a:r>
            <a:r>
              <a:rPr lang="it-IT" sz="3200" dirty="0"/>
              <a:t>e </a:t>
            </a:r>
            <a:r>
              <a:rPr lang="it-IT" sz="3200" i="1" dirty="0"/>
              <a:t>privacy by default</a:t>
            </a:r>
            <a:r>
              <a:rPr lang="it-IT" sz="3200" dirty="0"/>
              <a:t>.</a:t>
            </a:r>
          </a:p>
        </p:txBody>
      </p:sp>
    </p:spTree>
    <p:extLst>
      <p:ext uri="{BB962C8B-B14F-4D97-AF65-F5344CB8AC3E}">
        <p14:creationId xmlns:p14="http://schemas.microsoft.com/office/powerpoint/2010/main" val="2094438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4524315"/>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PRIVACY BY DESIGN</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L’art. 25 del Regolamento (“Protezione dei dati fin dalla progettazione e protezione per impostazione predefinita”) impone vincoli che impattano sulle stesse fasi produttive e di operatività di apparati e/o servizi che implicano il trattamento di dati personali.</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Con riferimento al principio cosiddetto della privacy by design, il Regolamento prescrive che il titolare del trattamento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tenendo conto dello stato dell’arte e dei costi di attuazione, nonché della natura, dell’ambito di applicazione, del contesto e delle finalità del trattamento, come anche dei rischi aventi probabilità e gravità diverse per i diritti e le libertà delle persone fisiche costituiti dal trattamento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debba applicare misure tecniche e organizzative adeguate (es: </a:t>
            </a:r>
            <a:r>
              <a:rPr lang="it-IT" dirty="0" err="1">
                <a:ln>
                  <a:solidFill>
                    <a:sysClr val="windowText" lastClr="000000"/>
                  </a:solidFill>
                </a:ln>
                <a:solidFill>
                  <a:sysClr val="windowText" lastClr="000000"/>
                </a:solidFill>
              </a:rPr>
              <a:t>anonimizzazione</a:t>
            </a:r>
            <a:r>
              <a:rPr lang="it-IT" dirty="0">
                <a:ln>
                  <a:solidFill>
                    <a:sysClr val="windowText" lastClr="000000"/>
                  </a:solidFill>
                </a:ln>
                <a:solidFill>
                  <a:sysClr val="windowText" lastClr="000000"/>
                </a:solidFill>
              </a:rPr>
              <a:t>) volte ad attuare in modo efficace i principi di protezione dei dati e a integrare nel trattamento le necessarie garanzie per tutelare i diritti degli interessati. E tale adempimento va effettuato sia al momento di determinare i mezzi del trattamento (es: progettazione di </a:t>
            </a:r>
            <a:r>
              <a:rPr lang="it-IT" dirty="0" err="1">
                <a:ln>
                  <a:solidFill>
                    <a:sysClr val="windowText" lastClr="000000"/>
                  </a:solidFill>
                </a:ln>
                <a:solidFill>
                  <a:sysClr val="windowText" lastClr="000000"/>
                </a:solidFill>
              </a:rPr>
              <a:t>device</a:t>
            </a:r>
            <a:r>
              <a:rPr lang="it-IT" dirty="0">
                <a:ln>
                  <a:solidFill>
                    <a:sysClr val="windowText" lastClr="000000"/>
                  </a:solidFill>
                </a:ln>
                <a:solidFill>
                  <a:sysClr val="windowText" lastClr="000000"/>
                </a:solidFill>
              </a:rPr>
              <a:t>) sia all’atto del trattamento stesso.</a:t>
            </a:r>
          </a:p>
        </p:txBody>
      </p:sp>
    </p:spTree>
    <p:extLst>
      <p:ext uri="{BB962C8B-B14F-4D97-AF65-F5344CB8AC3E}">
        <p14:creationId xmlns:p14="http://schemas.microsoft.com/office/powerpoint/2010/main" val="248508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355312"/>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PRIVACY BY DEFAULT</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Con riferimento al principio cosiddetto della privacy by default, Il Regolamento stabilisce che il titolare del trattamento deve mettere in atto misure tecniche e organizzative adeguate per garantire che siano trattati, per impostazione predefinita (cioè by default), solo i dati personali necessari per ogni specifica finalità del trattamento.</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Tale obbligo vale per la quantità dei dati personali raccolti, la portata del trattamento, il periodo di conservazione e l’accessibilità. In particolare, dette misure devono garantire che, per impostazione predefinita, non siano resi accessibili dati personali a un numero indefinito di persone fisiche senza l’intervento della persona fisica (anche ad esempio consapevolmente disponga il settaggio dell’apparato o del servizio scegliendo di condividere con i terzi i dati personali oggetto di trattamento nell’ambito della operatività dell’apparato o del servizio).</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titolare può ottenere una certificazione ad hoc, prevista dal Regolamento in base ad una specifica procedura, per dimostrare la conformità ai principi di privacy by design e by default.</a:t>
            </a:r>
          </a:p>
        </p:txBody>
      </p:sp>
    </p:spTree>
    <p:extLst>
      <p:ext uri="{BB962C8B-B14F-4D97-AF65-F5344CB8AC3E}">
        <p14:creationId xmlns:p14="http://schemas.microsoft.com/office/powerpoint/2010/main" val="860308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468727"/>
            <a:ext cx="9613862" cy="588535"/>
          </a:xfrm>
        </p:spPr>
        <p:txBody>
          <a:bodyPr/>
          <a:lstStyle/>
          <a:p>
            <a:pPr algn="ctr"/>
            <a:r>
              <a:rPr lang="it-IT" dirty="0"/>
              <a:t>9.</a:t>
            </a:r>
          </a:p>
        </p:txBody>
      </p:sp>
      <p:sp>
        <p:nvSpPr>
          <p:cNvPr id="3" name="Segnaposto testo 2"/>
          <p:cNvSpPr>
            <a:spLocks noGrp="1"/>
          </p:cNvSpPr>
          <p:nvPr>
            <p:ph type="body" sz="half" idx="2"/>
          </p:nvPr>
        </p:nvSpPr>
        <p:spPr>
          <a:xfrm>
            <a:off x="0" y="4971024"/>
            <a:ext cx="10294182" cy="502255"/>
          </a:xfrm>
        </p:spPr>
        <p:txBody>
          <a:bodyPr>
            <a:noAutofit/>
          </a:bodyPr>
          <a:lstStyle/>
          <a:p>
            <a:pPr algn="ctr"/>
            <a:r>
              <a:rPr lang="it-IT" sz="3200" dirty="0"/>
              <a:t>La nuova informativa privacy rafforzata.</a:t>
            </a:r>
          </a:p>
        </p:txBody>
      </p:sp>
    </p:spTree>
    <p:extLst>
      <p:ext uri="{BB962C8B-B14F-4D97-AF65-F5344CB8AC3E}">
        <p14:creationId xmlns:p14="http://schemas.microsoft.com/office/powerpoint/2010/main" val="183535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4524315"/>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LA NUOVA INFORMATIVA PRIVACY</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Regolamento sancisce a carico dei titolari del trattamento obblighi di informativa rafforzati rispetto a quanto avviene ora con l’art. 13 del Codice della privacy, prevedendosi numerose informazioni aggiuntive da fornire agli interessati in forma concisa, trasparente, intelligibile e facilmente accessibile, con un linguaggio semplice e chiaro.</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L’informativa va resa per iscritto o con altri mezzi, anche elettronici. Se richiesto dall’interessato, le informazioni possono essere fornite oralmente, purché sia comprovata con altri mezzi l’identità dell’interessato.</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Rispetto agli elementi obbligatori da indicare nell’informativa privacy che già siamo abituati a conoscere in applicazione dell’art. 13 del Codice della privacy italiano (e che ovviamente non vengono meno), i titolari del trattamento dovranno inserire obbligatoriamente anche le seguenti informazioni aggiuntive sul trattamento:</a:t>
            </a:r>
          </a:p>
        </p:txBody>
      </p:sp>
    </p:spTree>
    <p:extLst>
      <p:ext uri="{BB962C8B-B14F-4D97-AF65-F5344CB8AC3E}">
        <p14:creationId xmlns:p14="http://schemas.microsoft.com/office/powerpoint/2010/main" val="569718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632311"/>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LA NUOVA INFORMATIVA PRIVACY</a:t>
            </a:r>
          </a:p>
          <a:p>
            <a:pPr algn="ct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I dati di contatto della nuova figura del </a:t>
            </a:r>
            <a:r>
              <a:rPr lang="it-IT" i="1" dirty="0">
                <a:ln>
                  <a:solidFill>
                    <a:sysClr val="windowText" lastClr="000000"/>
                  </a:solidFill>
                </a:ln>
                <a:solidFill>
                  <a:sysClr val="windowText" lastClr="000000"/>
                </a:solidFill>
              </a:rPr>
              <a:t>Data </a:t>
            </a:r>
            <a:r>
              <a:rPr lang="it-IT" i="1" dirty="0" err="1">
                <a:ln>
                  <a:solidFill>
                    <a:sysClr val="windowText" lastClr="000000"/>
                  </a:solidFill>
                </a:ln>
                <a:solidFill>
                  <a:sysClr val="windowText" lastClr="000000"/>
                </a:solidFill>
              </a:rPr>
              <a:t>Protection</a:t>
            </a:r>
            <a:r>
              <a:rPr lang="it-IT" i="1" dirty="0">
                <a:ln>
                  <a:solidFill>
                    <a:sysClr val="windowText" lastClr="000000"/>
                  </a:solidFill>
                </a:ln>
                <a:solidFill>
                  <a:sysClr val="windowText" lastClr="000000"/>
                </a:solidFill>
              </a:rPr>
              <a:t> </a:t>
            </a:r>
            <a:r>
              <a:rPr lang="it-IT" i="1" dirty="0" err="1">
                <a:ln>
                  <a:solidFill>
                    <a:sysClr val="windowText" lastClr="000000"/>
                  </a:solidFill>
                </a:ln>
                <a:solidFill>
                  <a:sysClr val="windowText" lastClr="000000"/>
                </a:solidFill>
              </a:rPr>
              <a:t>Officer</a:t>
            </a:r>
            <a:r>
              <a:rPr lang="it-IT" i="1" dirty="0">
                <a:ln>
                  <a:solidFill>
                    <a:sysClr val="windowText" lastClr="000000"/>
                  </a:solidFill>
                </a:ln>
                <a:solidFill>
                  <a:sysClr val="windowText" lastClr="000000"/>
                </a:solidFill>
              </a:rPr>
              <a:t> </a:t>
            </a:r>
            <a:r>
              <a:rPr lang="it-IT" dirty="0">
                <a:ln>
                  <a:solidFill>
                    <a:sysClr val="windowText" lastClr="000000"/>
                  </a:solidFill>
                </a:ln>
                <a:solidFill>
                  <a:sysClr val="windowText" lastClr="000000"/>
                </a:solidFill>
              </a:rPr>
              <a:t>(Responsabile della protezione dei dati personali) ove prevista;</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La base giuridica del trattamento a corredo della illustrazione delle finalità del trattamento;</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Qualora il trattamento si basi sulla necessità di perseguire un legittimo interesse del titolare del trattamento o di terzi, la specificazione di quali siano i legittimi interessi perseguiti dal titolare del trattamento o da terzi;</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L’ambito del trasferimento all’estero (ovviamente extra UE) o a un’organizzazione internazionale dei dati personali;</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Il periodo di conservazione dei dati personali oppure, se non è possibile, i criteri utilizzati per determinare tale periodo;</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La specifica esistenza del diritto alla portabilità dei dati;</a:t>
            </a:r>
          </a:p>
        </p:txBody>
      </p:sp>
    </p:spTree>
    <p:extLst>
      <p:ext uri="{BB962C8B-B14F-4D97-AF65-F5344CB8AC3E}">
        <p14:creationId xmlns:p14="http://schemas.microsoft.com/office/powerpoint/2010/main" val="705738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078313"/>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LA NUOVA INFORMATIVA PRIVACY</a:t>
            </a:r>
          </a:p>
          <a:p>
            <a:pPr algn="ct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L’esistenza del diritto di revocare il consenso in qualsiasi momento senza pregiudicare la liceità del trattamento basata sul consenso prestato prima della revoca;</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Il diritto di proporre reclamo al Garante privacy;</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L’eventuale esistenza di un processo decisionale automatizzato, compresa la </a:t>
            </a:r>
            <a:r>
              <a:rPr lang="it-IT" dirty="0" err="1">
                <a:ln>
                  <a:solidFill>
                    <a:sysClr val="windowText" lastClr="000000"/>
                  </a:solidFill>
                </a:ln>
                <a:solidFill>
                  <a:sysClr val="windowText" lastClr="000000"/>
                </a:solidFill>
              </a:rPr>
              <a:t>profilazione</a:t>
            </a:r>
            <a:r>
              <a:rPr lang="it-IT" dirty="0">
                <a:ln>
                  <a:solidFill>
                    <a:sysClr val="windowText" lastClr="000000"/>
                  </a:solidFill>
                </a:ln>
                <a:solidFill>
                  <a:sysClr val="windowText" lastClr="000000"/>
                </a:solidFill>
              </a:rPr>
              <a:t> e, almeno in tali casi, informazioni significative sulla logica utilizzata, nonché l’importanza e le conseguenze previste di tale trattamento per l’interessato;</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La fonte da cui hanno origine i dati personali e, se del caso, l’eventualità che i dati provengano da fonti accessibili al pubblico (tale informazione è obbligatoria solo ove i dati non siano raccolti presso l’interessato);</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Le categorie di dati personali oggetto del trattamento (tale informazione è obbligatoria solo ove i dati non siano raccolti presso l’interessato).</a:t>
            </a:r>
          </a:p>
        </p:txBody>
      </p:sp>
    </p:spTree>
    <p:extLst>
      <p:ext uri="{BB962C8B-B14F-4D97-AF65-F5344CB8AC3E}">
        <p14:creationId xmlns:p14="http://schemas.microsoft.com/office/powerpoint/2010/main" val="114649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909310"/>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ENTRATA IN VIGORE</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4 Maggio 2016: Pubblicazione nella Gazzetta Ufficiale dell’Unione Europea n. 119</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25 Maggio 2016: Entrata in vigore</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25 Maggio 2018: Applicabilità in tutti i Paesi UE</a:t>
            </a:r>
          </a:p>
          <a:p>
            <a:pPr algn="just"/>
            <a:endParaRPr lang="it-IT" dirty="0">
              <a:ln>
                <a:solidFill>
                  <a:sysClr val="windowText" lastClr="000000"/>
                </a:solidFill>
              </a:ln>
              <a:solidFill>
                <a:sysClr val="windowText" lastClr="000000"/>
              </a:solidFill>
            </a:endParaRPr>
          </a:p>
          <a:p>
            <a:pPr algn="just"/>
            <a:endParaRPr lang="it-IT" dirty="0">
              <a:ln>
                <a:solidFill>
                  <a:sysClr val="windowText" lastClr="000000"/>
                </a:solidFill>
              </a:ln>
              <a:solidFill>
                <a:sysClr val="windowText" lastClr="000000"/>
              </a:solidFill>
            </a:endParaRPr>
          </a:p>
          <a:p>
            <a:pPr marL="285750" indent="-285750" algn="ctr">
              <a:buFont typeface="Arial" charset="0"/>
              <a:buChar char="•"/>
            </a:pPr>
            <a:r>
              <a:rPr lang="it-IT" dirty="0">
                <a:ln>
                  <a:solidFill>
                    <a:sysClr val="windowText" lastClr="000000"/>
                  </a:solidFill>
                </a:ln>
                <a:solidFill>
                  <a:sysClr val="windowText" lastClr="000000"/>
                </a:solidFill>
              </a:rPr>
              <a:t>Tutti i soggetti interessati hanno due anni di tempo per adeguare le politiche di trattamento dei dati alle nuove norme;</a:t>
            </a:r>
          </a:p>
          <a:p>
            <a:pPr marL="285750" indent="-285750" algn="ctr">
              <a:buFont typeface="Arial" charset="0"/>
              <a:buChar char="•"/>
            </a:pPr>
            <a:endParaRPr lang="it-IT" dirty="0">
              <a:ln>
                <a:solidFill>
                  <a:sysClr val="windowText" lastClr="000000"/>
                </a:solidFill>
              </a:ln>
              <a:solidFill>
                <a:sysClr val="windowText" lastClr="000000"/>
              </a:solidFill>
            </a:endParaRPr>
          </a:p>
          <a:p>
            <a:pPr marL="285750" indent="-285750" algn="ctr">
              <a:buFont typeface="Arial" charset="0"/>
              <a:buChar char="•"/>
            </a:pPr>
            <a:r>
              <a:rPr lang="it-IT" dirty="0">
                <a:ln>
                  <a:solidFill>
                    <a:sysClr val="windowText" lastClr="000000"/>
                  </a:solidFill>
                </a:ln>
                <a:solidFill>
                  <a:sysClr val="windowText" lastClr="000000"/>
                </a:solidFill>
              </a:rPr>
              <a:t>Il regolamento sarà immediatamente applicabile senza necessità di recepimento;</a:t>
            </a:r>
          </a:p>
          <a:p>
            <a:pPr marL="285750" indent="-285750" algn="ctr">
              <a:buFont typeface="Arial" charset="0"/>
              <a:buChar char="•"/>
            </a:pPr>
            <a:endParaRPr lang="it-IT" dirty="0">
              <a:ln>
                <a:solidFill>
                  <a:sysClr val="windowText" lastClr="000000"/>
                </a:solidFill>
              </a:ln>
              <a:solidFill>
                <a:sysClr val="windowText" lastClr="000000"/>
              </a:solidFill>
            </a:endParaRPr>
          </a:p>
          <a:p>
            <a:pPr marL="285750" indent="-285750" algn="ctr">
              <a:buFont typeface="Arial" charset="0"/>
              <a:buChar char="•"/>
            </a:pPr>
            <a:r>
              <a:rPr lang="it-IT" dirty="0">
                <a:ln>
                  <a:solidFill>
                    <a:sysClr val="windowText" lastClr="000000"/>
                  </a:solidFill>
                </a:ln>
                <a:solidFill>
                  <a:sysClr val="windowText" lastClr="000000"/>
                </a:solidFill>
              </a:rPr>
              <a:t>Per quanto riguarda l’Italia il Regolamento sostituirebbe (non integralmente) il Codice Privacy in vigore dal 1 Gennaio 2004, ma sarà comunque necessario un coordinamento normativo: il Garante Privacy ha in corso una ricognizione normativa per verificare quali parti del Codice Privacy e quali provvedimenti generali del Garante sopravvivranno alla riforma)</a:t>
            </a:r>
          </a:p>
          <a:p>
            <a:pPr algn="ctr"/>
            <a:r>
              <a:rPr lang="it-IT" dirty="0">
                <a:ln>
                  <a:solidFill>
                    <a:sysClr val="windowText" lastClr="000000"/>
                  </a:solidFill>
                </a:ln>
                <a:solidFill>
                  <a:sysClr val="windowText" lastClr="000000"/>
                </a:solidFill>
              </a:rPr>
              <a:t> </a:t>
            </a:r>
          </a:p>
        </p:txBody>
      </p:sp>
    </p:spTree>
    <p:extLst>
      <p:ext uri="{BB962C8B-B14F-4D97-AF65-F5344CB8AC3E}">
        <p14:creationId xmlns:p14="http://schemas.microsoft.com/office/powerpoint/2010/main" val="4869781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2308324"/>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LA NUOVA INFORMATIVA PRIVACY</a:t>
            </a:r>
          </a:p>
          <a:p>
            <a:pPr algn="ctr"/>
            <a:endParaRPr lang="it-IT" dirty="0">
              <a:ln>
                <a:solidFill>
                  <a:sysClr val="windowText" lastClr="000000"/>
                </a:solidFill>
              </a:ln>
              <a:solidFill>
                <a:sysClr val="windowText" lastClr="000000"/>
              </a:solidFill>
            </a:endParaRP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Le informazioni da rendere agli interessati possono essere fornite anche in combinazione con icone standardizzate per fornire un quadro d’insieme del trattamento previsto in modo facilmente visibile, intelligibile e chiaramente leggibile. Se presentate elettronicamente, le icone devono essere leggibili da qualsiasi dispositivo.</a:t>
            </a:r>
          </a:p>
        </p:txBody>
      </p:sp>
    </p:spTree>
    <p:extLst>
      <p:ext uri="{BB962C8B-B14F-4D97-AF65-F5344CB8AC3E}">
        <p14:creationId xmlns:p14="http://schemas.microsoft.com/office/powerpoint/2010/main" val="944082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468727"/>
            <a:ext cx="9613862" cy="588535"/>
          </a:xfrm>
        </p:spPr>
        <p:txBody>
          <a:bodyPr/>
          <a:lstStyle/>
          <a:p>
            <a:pPr algn="ctr"/>
            <a:r>
              <a:rPr lang="it-IT" dirty="0"/>
              <a:t>10.</a:t>
            </a:r>
          </a:p>
        </p:txBody>
      </p:sp>
      <p:sp>
        <p:nvSpPr>
          <p:cNvPr id="3" name="Segnaposto testo 2"/>
          <p:cNvSpPr>
            <a:spLocks noGrp="1"/>
          </p:cNvSpPr>
          <p:nvPr>
            <p:ph type="body" sz="half" idx="2"/>
          </p:nvPr>
        </p:nvSpPr>
        <p:spPr>
          <a:xfrm>
            <a:off x="0" y="4971024"/>
            <a:ext cx="10294182" cy="502255"/>
          </a:xfrm>
        </p:spPr>
        <p:txBody>
          <a:bodyPr>
            <a:noAutofit/>
          </a:bodyPr>
          <a:lstStyle/>
          <a:p>
            <a:pPr algn="ctr"/>
            <a:r>
              <a:rPr lang="it-IT" sz="3200" dirty="0"/>
              <a:t>Il consenso al trattamento dei dati personali.</a:t>
            </a:r>
          </a:p>
        </p:txBody>
      </p:sp>
    </p:spTree>
    <p:extLst>
      <p:ext uri="{BB962C8B-B14F-4D97-AF65-F5344CB8AC3E}">
        <p14:creationId xmlns:p14="http://schemas.microsoft.com/office/powerpoint/2010/main" val="1452069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4801314"/>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IL CONSENSO AL TRATTAMENTO DEI DATI PERSONALI</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Regolamento fonda sul “consenso dell’interessato” la principale precondizione (salve le deroghe) di liceità del trattamento.</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titolare del trattamento deve poter dimostrare che l’interessato ha prestato il consenso al trattamento dei propri dati personali. Se il consenso dell’interessato è prestato nel contesto di una dichiarazione scritta che riguarda anche altre questioni, la richiesta di consenso deve essere presentata in modo chiaramente distinguibile dalle altre materie, in forma comprensibile e facilmente accessibile, utilizzando un linguaggio semplice e chiaro, pena l’invalidità del consenso prestato.</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L’interessato ha poi il diritto di revocare il proprio consenso (e tale informazione è uno dei nuovi elementi obbligatori dell’informativa privacy) in qualsiasi momento (anche se la revoca non pregiudica la liceità del trattamento fino a quel momento effettuato), con modalità di esecuzione della revoca del consenso facili come la sua prestazione originaria.</a:t>
            </a:r>
          </a:p>
        </p:txBody>
      </p:sp>
    </p:spTree>
    <p:extLst>
      <p:ext uri="{BB962C8B-B14F-4D97-AF65-F5344CB8AC3E}">
        <p14:creationId xmlns:p14="http://schemas.microsoft.com/office/powerpoint/2010/main" val="17730343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355312"/>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IL CONSENSO AL TRATTAMENTO DEI DATI PERSONALI</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è specificatamente vietato che l’esecuzione di un contratto o la prestazione di un servizio siano condizionati alla prestazione del consenso al trattamento di dati personali non necessario all’esecuzione del contratto o servizio.</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Alla specifica manifestazione del consenso è poi subordinata:</a:t>
            </a:r>
          </a:p>
          <a:p>
            <a:pPr algn="just"/>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La liceità del trattamento (altrimenti vietato, a meno che non si applichino gli altri presupposti alternativi al consenso di cui all’art. 9 del Regolamento) dei dati personali che rivelano l’origina razziale o etnica, le opinioni politiche, le convinzioni religiose o filosofiche, o l’appartenenza sindacale, dei dati genetici, dei dati biometrici, dei dati relativi alla salute o alla vita sessuale o all’orientamento sessuale della persona;</a:t>
            </a:r>
          </a:p>
          <a:p>
            <a:pPr marL="342900" indent="-342900" algn="just">
              <a:buFont typeface="+mj-lt"/>
              <a:buAutoNum type="arabicPeriod"/>
            </a:pP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La possibilità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altrimenti vietata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di procedere alla profilazione dell’interessato;</a:t>
            </a:r>
          </a:p>
          <a:p>
            <a:pPr marL="342900" indent="-342900" algn="just">
              <a:buFont typeface="+mj-lt"/>
              <a:buAutoNum type="arabicPeriod"/>
            </a:pP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La possibilità di trasferire i dati personali dell’interessato verso un paese terzo extra UE o verso un’organizzazione internazionale</a:t>
            </a:r>
          </a:p>
        </p:txBody>
      </p:sp>
    </p:spTree>
    <p:extLst>
      <p:ext uri="{BB962C8B-B14F-4D97-AF65-F5344CB8AC3E}">
        <p14:creationId xmlns:p14="http://schemas.microsoft.com/office/powerpoint/2010/main" val="2071791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3970318"/>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IL CONSENSO AL TRATTAMENTO DEI DATI PERSONALI</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Se un trattamento di dati nell’ambito della fornitura ad un minore di un servizio della società di informazione (ad esempio l’accesso a Internet, l’iscrizione a un social network, l’apertura di un account email, o il download di un’applicazione, etc.) prevede l’acquisizione del consenso preventivo, la raccolta del consenso e il trattamento dei dati del minore sono leciti se egli abbia compiuto almeno 16 anni (salvo il diritto degli Stati membri di stabilire anche un’età inferiore a tali fini, purché non inferiore ai 13 anni).</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titolare del trattamento è obbligato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sia pur con il criterio della “ragionevolezza” e tenendo presenti comunque le “tecnologie disponibili”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a verificare nei casi di minore </a:t>
            </a:r>
            <a:r>
              <a:rPr lang="it-IT" dirty="0" err="1">
                <a:ln>
                  <a:solidFill>
                    <a:sysClr val="windowText" lastClr="000000"/>
                  </a:solidFill>
                </a:ln>
                <a:solidFill>
                  <a:sysClr val="windowText" lastClr="000000"/>
                </a:solidFill>
              </a:rPr>
              <a:t>infrasedicenne</a:t>
            </a:r>
            <a:r>
              <a:rPr lang="it-IT" dirty="0">
                <a:ln>
                  <a:solidFill>
                    <a:sysClr val="windowText" lastClr="000000"/>
                  </a:solidFill>
                </a:ln>
                <a:solidFill>
                  <a:sysClr val="windowText" lastClr="000000"/>
                </a:solidFill>
              </a:rPr>
              <a:t> che il consenso sia presentato o autorizzato dal titolare della potestà genitoriale sul minore.</a:t>
            </a:r>
          </a:p>
        </p:txBody>
      </p:sp>
    </p:spTree>
    <p:extLst>
      <p:ext uri="{BB962C8B-B14F-4D97-AF65-F5344CB8AC3E}">
        <p14:creationId xmlns:p14="http://schemas.microsoft.com/office/powerpoint/2010/main" val="1078420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468727"/>
            <a:ext cx="9613862" cy="588535"/>
          </a:xfrm>
        </p:spPr>
        <p:txBody>
          <a:bodyPr/>
          <a:lstStyle/>
          <a:p>
            <a:pPr algn="ctr"/>
            <a:r>
              <a:rPr lang="it-IT" dirty="0"/>
              <a:t>11.</a:t>
            </a:r>
          </a:p>
        </p:txBody>
      </p:sp>
      <p:sp>
        <p:nvSpPr>
          <p:cNvPr id="3" name="Segnaposto testo 2"/>
          <p:cNvSpPr>
            <a:spLocks noGrp="1"/>
          </p:cNvSpPr>
          <p:nvPr>
            <p:ph type="body" sz="half" idx="2"/>
          </p:nvPr>
        </p:nvSpPr>
        <p:spPr>
          <a:xfrm>
            <a:off x="0" y="4971024"/>
            <a:ext cx="10294182" cy="502255"/>
          </a:xfrm>
        </p:spPr>
        <p:txBody>
          <a:bodyPr>
            <a:noAutofit/>
          </a:bodyPr>
          <a:lstStyle/>
          <a:p>
            <a:pPr algn="ctr"/>
            <a:r>
              <a:rPr lang="it-IT" sz="3200" dirty="0"/>
              <a:t>Il nuovo diritto alla portabilità dei dati.</a:t>
            </a:r>
          </a:p>
        </p:txBody>
      </p:sp>
    </p:spTree>
    <p:extLst>
      <p:ext uri="{BB962C8B-B14F-4D97-AF65-F5344CB8AC3E}">
        <p14:creationId xmlns:p14="http://schemas.microsoft.com/office/powerpoint/2010/main" val="936243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4247317"/>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LA PORTABILITA’ DEI DATI PERSONALI</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nuovo “diritto alla portabilità dei dati personali” consiste nel diritto dell’interessato di trasmettere tali dati a un altro titolare del trattamento senza impedimenti da parte del titolare del trattamento cui li ha forniti.</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Tale diritto è esercitabile quanto il trattamento:</a:t>
            </a:r>
          </a:p>
          <a:p>
            <a:pPr marL="285750" indent="-285750" algn="just">
              <a:buFontTx/>
              <a:buChar char="-"/>
            </a:pPr>
            <a:r>
              <a:rPr lang="it-IT" dirty="0">
                <a:ln>
                  <a:solidFill>
                    <a:sysClr val="windowText" lastClr="000000"/>
                  </a:solidFill>
                </a:ln>
                <a:solidFill>
                  <a:sysClr val="windowText" lastClr="000000"/>
                </a:solidFill>
              </a:rPr>
              <a:t>È effettuato con mezzi automatizzati</a:t>
            </a:r>
          </a:p>
          <a:p>
            <a:pPr marL="285750" indent="-285750" algn="just">
              <a:buFontTx/>
              <a:buChar char="-"/>
            </a:pPr>
            <a:r>
              <a:rPr lang="it-IT" dirty="0">
                <a:ln>
                  <a:solidFill>
                    <a:sysClr val="windowText" lastClr="000000"/>
                  </a:solidFill>
                </a:ln>
                <a:solidFill>
                  <a:sysClr val="windowText" lastClr="000000"/>
                </a:solidFill>
              </a:rPr>
              <a:t>Si basa sul consenso precedentemente prestato dall’interessato</a:t>
            </a:r>
          </a:p>
          <a:p>
            <a:pPr marL="285750" indent="-285750" algn="just">
              <a:buFontTx/>
              <a:buChar char="-"/>
            </a:pPr>
            <a:r>
              <a:rPr lang="it-IT" dirty="0">
                <a:ln>
                  <a:solidFill>
                    <a:sysClr val="windowText" lastClr="000000"/>
                  </a:solidFill>
                </a:ln>
                <a:solidFill>
                  <a:sysClr val="windowText" lastClr="000000"/>
                </a:solidFill>
              </a:rPr>
              <a:t>Si basa su un contratto o su trattative precontrattuali</a:t>
            </a:r>
          </a:p>
          <a:p>
            <a:pPr marL="285750" indent="-285750" algn="just">
              <a:buFontTx/>
              <a:buChar char="-"/>
            </a:pP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In questi specifici casi l’interessato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fermo restando comunque il suo diritto alla cancellazione dei dati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ha il diritto di ottenere la trasmissione dei dati personali da un titolare del trattamento all’altro, “se tecnicamente fattibile”.</a:t>
            </a:r>
          </a:p>
        </p:txBody>
      </p:sp>
    </p:spTree>
    <p:extLst>
      <p:ext uri="{BB962C8B-B14F-4D97-AF65-F5344CB8AC3E}">
        <p14:creationId xmlns:p14="http://schemas.microsoft.com/office/powerpoint/2010/main" val="5772808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468727"/>
            <a:ext cx="9613862" cy="588535"/>
          </a:xfrm>
        </p:spPr>
        <p:txBody>
          <a:bodyPr/>
          <a:lstStyle/>
          <a:p>
            <a:pPr algn="ctr"/>
            <a:r>
              <a:rPr lang="it-IT" dirty="0"/>
              <a:t>12.</a:t>
            </a:r>
          </a:p>
        </p:txBody>
      </p:sp>
      <p:sp>
        <p:nvSpPr>
          <p:cNvPr id="3" name="Segnaposto testo 2"/>
          <p:cNvSpPr>
            <a:spLocks noGrp="1"/>
          </p:cNvSpPr>
          <p:nvPr>
            <p:ph type="body" sz="half" idx="2"/>
          </p:nvPr>
        </p:nvSpPr>
        <p:spPr>
          <a:xfrm>
            <a:off x="0" y="4971024"/>
            <a:ext cx="10294182" cy="502255"/>
          </a:xfrm>
        </p:spPr>
        <p:txBody>
          <a:bodyPr>
            <a:noAutofit/>
          </a:bodyPr>
          <a:lstStyle/>
          <a:p>
            <a:pPr algn="ctr"/>
            <a:r>
              <a:rPr lang="it-IT" sz="3200" dirty="0"/>
              <a:t>Le misure di sicurezza nel trattamento dei dati personali.</a:t>
            </a:r>
          </a:p>
        </p:txBody>
      </p:sp>
    </p:spTree>
    <p:extLst>
      <p:ext uri="{BB962C8B-B14F-4D97-AF65-F5344CB8AC3E}">
        <p14:creationId xmlns:p14="http://schemas.microsoft.com/office/powerpoint/2010/main" val="17073119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4524315"/>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LE MISURE DI SICUREZZA</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La sicurezza nel trattamento dei dati è uno dei principi fondamentali del trattamento in base al nuovo art. 5 del Regolamento (“i dati devono essere trattati in maniera da garantire un’adeguata sicurezza dei dati personali, compresa la protezione, mediante misure tecniche e organizzative adeguate, da trattamenti non autorizzati o illeciti e dalla perdita della distribuzione o dal danno accidentali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principio della integrità e riservatezza”).</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L’art. 32 del Regolamento precisa le misure, stabilendo che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tenendo conto dello stato dell’arte e dei costi di attuazione, nonché della natura, dell’oggetto, del contesto e delle finalità del trattamento, come anche del rischio di varia probabilità e gravità per i diritti e le libertà delle persone fisiche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il titolare del trattamento e il responsabile del trattamento debbano mettere in atto misure tecniche e organizzative adeguate per garantire un livello di sicurezza adeguato al rischio, che comprendono, tra le altre:</a:t>
            </a:r>
          </a:p>
        </p:txBody>
      </p:sp>
    </p:spTree>
    <p:extLst>
      <p:ext uri="{BB962C8B-B14F-4D97-AF65-F5344CB8AC3E}">
        <p14:creationId xmlns:p14="http://schemas.microsoft.com/office/powerpoint/2010/main" val="15508108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632311"/>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LE MISURE DI SICUREZZA</a:t>
            </a:r>
          </a:p>
          <a:p>
            <a:pPr algn="ct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La </a:t>
            </a:r>
            <a:r>
              <a:rPr lang="it-IT" dirty="0" err="1">
                <a:ln>
                  <a:solidFill>
                    <a:sysClr val="windowText" lastClr="000000"/>
                  </a:solidFill>
                </a:ln>
                <a:solidFill>
                  <a:sysClr val="windowText" lastClr="000000"/>
                </a:solidFill>
              </a:rPr>
              <a:t>pseudonimizzazione</a:t>
            </a:r>
            <a:r>
              <a:rPr lang="it-IT" dirty="0">
                <a:ln>
                  <a:solidFill>
                    <a:sysClr val="windowText" lastClr="000000"/>
                  </a:solidFill>
                </a:ln>
                <a:solidFill>
                  <a:sysClr val="windowText" lastClr="000000"/>
                </a:solidFill>
              </a:rPr>
              <a:t> e la cifratura dei dati personali;</a:t>
            </a:r>
          </a:p>
          <a:p>
            <a:pPr marL="342900" indent="-342900" algn="just">
              <a:buFont typeface="+mj-lt"/>
              <a:buAutoNum type="arabicPeriod"/>
            </a:pPr>
            <a:r>
              <a:rPr lang="it-IT" dirty="0">
                <a:ln>
                  <a:solidFill>
                    <a:sysClr val="windowText" lastClr="000000"/>
                  </a:solidFill>
                </a:ln>
                <a:solidFill>
                  <a:sysClr val="windowText" lastClr="000000"/>
                </a:solidFill>
              </a:rPr>
              <a:t>La capacità di assicurare su base permanente la riservatezza, l’integrità, la disponibilità e la resilienza dei sistemi e dei servizi di trattamento;</a:t>
            </a:r>
          </a:p>
          <a:p>
            <a:pPr marL="342900" indent="-342900" algn="just">
              <a:buFont typeface="+mj-lt"/>
              <a:buAutoNum type="arabicPeriod"/>
            </a:pPr>
            <a:r>
              <a:rPr lang="it-IT" dirty="0">
                <a:ln>
                  <a:solidFill>
                    <a:sysClr val="windowText" lastClr="000000"/>
                  </a:solidFill>
                </a:ln>
                <a:solidFill>
                  <a:sysClr val="windowText" lastClr="000000"/>
                </a:solidFill>
              </a:rPr>
              <a:t>La capacità di ripristinare tempestivamente la disponibilità e l’accesso dei dati personali in caso di incidente fisico o tecnico;</a:t>
            </a:r>
          </a:p>
          <a:p>
            <a:pPr marL="342900" indent="-342900" algn="just">
              <a:buFont typeface="+mj-lt"/>
              <a:buAutoNum type="arabicPeriod"/>
            </a:pPr>
            <a:r>
              <a:rPr lang="it-IT" dirty="0">
                <a:ln>
                  <a:solidFill>
                    <a:sysClr val="windowText" lastClr="000000"/>
                  </a:solidFill>
                </a:ln>
                <a:solidFill>
                  <a:sysClr val="windowText" lastClr="000000"/>
                </a:solidFill>
              </a:rPr>
              <a:t>Una procedura per testare, verificare a valutare regolarmente l’efficacia delle misure tecniche e organizzative al fine di garantire la sicurezza del trattamento.</a:t>
            </a:r>
          </a:p>
          <a:p>
            <a:pPr marL="342900" indent="-342900" algn="just">
              <a:buFont typeface="+mj-lt"/>
              <a:buAutoNum type="arabicPeriod"/>
            </a:pP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Circa gli obblighi di documentazione delle misure di sicurezza (analoghi al vecchio e abrogato DPS previsto dalla normativa italiana), il Regolamento prescrive “ove possibile” di inserire nel nuovo Registro delle attività di trattamento svolte “una descrizione generale delle misure di sicurezza tecniche e organizzative”. Inoltre, nella documentazione della valutazione preventiva di impatto sulla protezione dei dati, il titolare deve descrivere anche le misure previste per affrontare i rischi, includendo le garanzie, le misure di sicurezza e i meccanismi per garantire la protezione dei dati personali e dimostrare la conformità al Regolamento, tenuto conto dei diritti e degli interessi legittimi degli interessati e delle altre persone.</a:t>
            </a:r>
          </a:p>
        </p:txBody>
      </p:sp>
    </p:spTree>
    <p:extLst>
      <p:ext uri="{BB962C8B-B14F-4D97-AF65-F5344CB8AC3E}">
        <p14:creationId xmlns:p14="http://schemas.microsoft.com/office/powerpoint/2010/main" val="924949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468728"/>
            <a:ext cx="9613862" cy="588535"/>
          </a:xfrm>
        </p:spPr>
        <p:txBody>
          <a:bodyPr/>
          <a:lstStyle/>
          <a:p>
            <a:pPr algn="ctr"/>
            <a:r>
              <a:rPr lang="it-IT" dirty="0"/>
              <a:t>2</a:t>
            </a:r>
            <a:r>
              <a:rPr lang="it-IT"/>
              <a:t>.</a:t>
            </a:r>
            <a:endParaRPr lang="it-IT" dirty="0"/>
          </a:p>
        </p:txBody>
      </p:sp>
      <p:sp>
        <p:nvSpPr>
          <p:cNvPr id="3" name="Segnaposto testo 2"/>
          <p:cNvSpPr>
            <a:spLocks noGrp="1"/>
          </p:cNvSpPr>
          <p:nvPr>
            <p:ph type="body" sz="half" idx="2"/>
          </p:nvPr>
        </p:nvSpPr>
        <p:spPr>
          <a:xfrm>
            <a:off x="680320" y="4942962"/>
            <a:ext cx="9613862" cy="502255"/>
          </a:xfrm>
        </p:spPr>
        <p:txBody>
          <a:bodyPr>
            <a:noAutofit/>
          </a:bodyPr>
          <a:lstStyle/>
          <a:p>
            <a:pPr algn="ctr"/>
            <a:r>
              <a:rPr lang="it-IT" sz="3200" dirty="0"/>
              <a:t>L’ambito di applicabilità soggettiva e territoriale del Regolamento Privacy UE</a:t>
            </a:r>
          </a:p>
        </p:txBody>
      </p:sp>
    </p:spTree>
    <p:extLst>
      <p:ext uri="{BB962C8B-B14F-4D97-AF65-F5344CB8AC3E}">
        <p14:creationId xmlns:p14="http://schemas.microsoft.com/office/powerpoint/2010/main" val="123883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468727"/>
            <a:ext cx="9613862" cy="588535"/>
          </a:xfrm>
        </p:spPr>
        <p:txBody>
          <a:bodyPr/>
          <a:lstStyle/>
          <a:p>
            <a:pPr algn="ctr"/>
            <a:r>
              <a:rPr lang="it-IT" dirty="0"/>
              <a:t>13.</a:t>
            </a:r>
          </a:p>
        </p:txBody>
      </p:sp>
      <p:sp>
        <p:nvSpPr>
          <p:cNvPr id="3" name="Segnaposto testo 2"/>
          <p:cNvSpPr>
            <a:spLocks noGrp="1"/>
          </p:cNvSpPr>
          <p:nvPr>
            <p:ph type="body" sz="half" idx="2"/>
          </p:nvPr>
        </p:nvSpPr>
        <p:spPr>
          <a:xfrm>
            <a:off x="0" y="4971024"/>
            <a:ext cx="10294182" cy="502255"/>
          </a:xfrm>
        </p:spPr>
        <p:txBody>
          <a:bodyPr>
            <a:noAutofit/>
          </a:bodyPr>
          <a:lstStyle/>
          <a:p>
            <a:pPr algn="ctr"/>
            <a:r>
              <a:rPr lang="it-IT" sz="3200" dirty="0"/>
              <a:t>La notifica della violazione dei dati personali (“Data </a:t>
            </a:r>
            <a:r>
              <a:rPr lang="it-IT" sz="3200" dirty="0" err="1"/>
              <a:t>Breach</a:t>
            </a:r>
            <a:r>
              <a:rPr lang="it-IT" sz="3200" dirty="0"/>
              <a:t>”).</a:t>
            </a:r>
          </a:p>
        </p:txBody>
      </p:sp>
    </p:spTree>
    <p:extLst>
      <p:ext uri="{BB962C8B-B14F-4D97-AF65-F5344CB8AC3E}">
        <p14:creationId xmlns:p14="http://schemas.microsoft.com/office/powerpoint/2010/main" val="1690788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4801314"/>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LA NOTIFICAZIONE DELLE VIOLAZIONI DI DATI PERSONALI</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La principale novità in materia di </a:t>
            </a:r>
            <a:r>
              <a:rPr lang="it-IT" i="1" dirty="0">
                <a:ln>
                  <a:solidFill>
                    <a:sysClr val="windowText" lastClr="000000"/>
                  </a:solidFill>
                </a:ln>
                <a:solidFill>
                  <a:sysClr val="windowText" lastClr="000000"/>
                </a:solidFill>
              </a:rPr>
              <a:t>data </a:t>
            </a:r>
            <a:r>
              <a:rPr lang="it-IT" i="1" dirty="0" err="1">
                <a:ln>
                  <a:solidFill>
                    <a:sysClr val="windowText" lastClr="000000"/>
                  </a:solidFill>
                </a:ln>
                <a:solidFill>
                  <a:sysClr val="windowText" lastClr="000000"/>
                </a:solidFill>
              </a:rPr>
              <a:t>breach</a:t>
            </a:r>
            <a:r>
              <a:rPr lang="it-IT" i="1" dirty="0">
                <a:ln>
                  <a:solidFill>
                    <a:sysClr val="windowText" lastClr="000000"/>
                  </a:solidFill>
                </a:ln>
                <a:solidFill>
                  <a:sysClr val="windowText" lastClr="000000"/>
                </a:solidFill>
              </a:rPr>
              <a:t> </a:t>
            </a:r>
            <a:r>
              <a:rPr lang="it-IT" dirty="0">
                <a:ln>
                  <a:solidFill>
                    <a:sysClr val="windowText" lastClr="000000"/>
                  </a:solidFill>
                </a:ln>
                <a:solidFill>
                  <a:sysClr val="windowText" lastClr="000000"/>
                </a:solidFill>
              </a:rPr>
              <a:t>è rappresentata dal fatto che l’obbligo di notifica al Garante di una avvenuta violazione di dati personali (definita formalmente quale “violazione di sicurezza che comporta accidentalmente o in modo illecito la distruzione, la perdita, la modifica, la divulgazione non autorizzata o l’accesso ai dati personali trasmessi, conservati o comunque trattati”) - ora applicabile ai soli fornitori di servizi di comunicazione elettronica accessibili al pubblico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diventa obbligo generale per tutti i titolari del trattamento, indipendentemente dal fatto che siano o meno fornitori di servizi di comunicazione elettronica.</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In caso di violazione dei dati personali, il titolare del trattamento notifica la violazione al Garante senza ingiustificato ritardo e, ove possibile, entro 72 ore dal momento in cui ne è venuto a conoscenza, a meno che sia improbabile che la violazione dei dati personali presenti un rischio per i diritti e le libertà delle persone fisiche. Qualora la notifica non sia effettuata entro 72 ore è corredata dei motivi del ritardo.</a:t>
            </a:r>
          </a:p>
        </p:txBody>
      </p:sp>
    </p:spTree>
    <p:extLst>
      <p:ext uri="{BB962C8B-B14F-4D97-AF65-F5344CB8AC3E}">
        <p14:creationId xmlns:p14="http://schemas.microsoft.com/office/powerpoint/2010/main" val="20735229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632311"/>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LA NOTIFICAZIONE DELLE VIOLAZIONI DI DATI PERSONALI</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La notifica deve almeno:</a:t>
            </a:r>
          </a:p>
          <a:p>
            <a:pPr algn="just"/>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Descrivere la natura della violazione dei dati personali comprensivi, ove possibile, le categorie e il numero approssimativo di interessati in questione nonché le categorie e il numero approssimativo di registrazioni dei dati personali in questione;</a:t>
            </a:r>
          </a:p>
          <a:p>
            <a:pPr marL="285750" indent="-285750" algn="just">
              <a:buFont typeface="Arial" charset="0"/>
              <a:buChar char="•"/>
            </a:pPr>
            <a:r>
              <a:rPr lang="it-IT" dirty="0">
                <a:ln>
                  <a:solidFill>
                    <a:sysClr val="windowText" lastClr="000000"/>
                  </a:solidFill>
                </a:ln>
                <a:solidFill>
                  <a:sysClr val="windowText" lastClr="000000"/>
                </a:solidFill>
              </a:rPr>
              <a:t>Comunicare il nome e i dati di contatto del responsabile della protezione dei dati o o di altro punto di contatto presso cui ottenere più informazioni;</a:t>
            </a:r>
          </a:p>
          <a:p>
            <a:pPr marL="285750" indent="-285750" algn="just">
              <a:buFont typeface="Arial" charset="0"/>
              <a:buChar char="•"/>
            </a:pPr>
            <a:r>
              <a:rPr lang="it-IT" dirty="0">
                <a:ln>
                  <a:solidFill>
                    <a:sysClr val="windowText" lastClr="000000"/>
                  </a:solidFill>
                </a:ln>
                <a:solidFill>
                  <a:sysClr val="windowText" lastClr="000000"/>
                </a:solidFill>
              </a:rPr>
              <a:t>Descrivere le probabili conseguenze della violazione dei dati personali;</a:t>
            </a:r>
          </a:p>
          <a:p>
            <a:pPr marL="285750" indent="-285750" algn="just">
              <a:buFont typeface="Arial" charset="0"/>
              <a:buChar char="•"/>
            </a:pPr>
            <a:r>
              <a:rPr lang="it-IT" dirty="0">
                <a:ln>
                  <a:solidFill>
                    <a:sysClr val="windowText" lastClr="000000"/>
                  </a:solidFill>
                </a:ln>
                <a:solidFill>
                  <a:sysClr val="windowText" lastClr="000000"/>
                </a:solidFill>
              </a:rPr>
              <a:t>Descrivere le misure adottate o di cui si propone l’adozione da parte del titolare del trattamento per porre rimedio alla violazione dei dati personali e anche, se del caso, per attenuarne i possibili effetti negativi.</a:t>
            </a:r>
          </a:p>
          <a:p>
            <a:pPr marL="285750" indent="-285750" algn="just">
              <a:buFont typeface="Arial" charset="0"/>
              <a:buChar char="•"/>
            </a:pP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Quando la violazione dei dati personali è suscettibile di presentare un rischio elevato per i diritti e le libertà delle persone fisiche, il titolare del trattamento comunica la violazione anche all’interessato, senza ingiustificato ritardo, descrivendola con un linguaggio semplice e chiaro, salve circostanze al verificarsi delle quali non è richiesta la comunicazione all’interessato.</a:t>
            </a:r>
          </a:p>
        </p:txBody>
      </p:sp>
    </p:spTree>
    <p:extLst>
      <p:ext uri="{BB962C8B-B14F-4D97-AF65-F5344CB8AC3E}">
        <p14:creationId xmlns:p14="http://schemas.microsoft.com/office/powerpoint/2010/main" val="652937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468727"/>
            <a:ext cx="9613862" cy="588535"/>
          </a:xfrm>
        </p:spPr>
        <p:txBody>
          <a:bodyPr/>
          <a:lstStyle/>
          <a:p>
            <a:pPr algn="ctr"/>
            <a:r>
              <a:rPr lang="it-IT" dirty="0"/>
              <a:t>14.</a:t>
            </a:r>
          </a:p>
        </p:txBody>
      </p:sp>
      <p:sp>
        <p:nvSpPr>
          <p:cNvPr id="3" name="Segnaposto testo 2"/>
          <p:cNvSpPr>
            <a:spLocks noGrp="1"/>
          </p:cNvSpPr>
          <p:nvPr>
            <p:ph type="body" sz="half" idx="2"/>
          </p:nvPr>
        </p:nvSpPr>
        <p:spPr>
          <a:xfrm>
            <a:off x="0" y="4971024"/>
            <a:ext cx="10294182" cy="502255"/>
          </a:xfrm>
        </p:spPr>
        <p:txBody>
          <a:bodyPr>
            <a:noAutofit/>
          </a:bodyPr>
          <a:lstStyle/>
          <a:p>
            <a:pPr algn="ctr"/>
            <a:r>
              <a:rPr lang="it-IT" sz="3200" dirty="0"/>
              <a:t>Trasferimento dei dati al di fuori dell’Unione Europea.</a:t>
            </a:r>
          </a:p>
        </p:txBody>
      </p:sp>
    </p:spTree>
    <p:extLst>
      <p:ext uri="{BB962C8B-B14F-4D97-AF65-F5344CB8AC3E}">
        <p14:creationId xmlns:p14="http://schemas.microsoft.com/office/powerpoint/2010/main" val="13753666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909310"/>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TRASFERIMENTO DEI DATI PERSONALI AL DI FUORI DELLA UE</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Non vi sono particolari novità rispetto all’attuale quadro in materia di trasferimento dei dati personali al di fuori della UE. Qualunque trasferimento di dati personali verso un paese terzo o un’organizzazione internazionale può avere luogo soltanto se il titolare del trattamento e il responsabile del trattamento rispettano le condizioni esplicitate dal Regolamento:</a:t>
            </a:r>
          </a:p>
          <a:p>
            <a:pPr algn="just"/>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Trasferimento sulla base di una decisione di adeguatezza (ove la Commissione UE abbia deciso che il paese terzo, un territorio o uno o più settori specifici all’interno del paese terzo, o l’organizzazione internazionale in questione garantiscono un livello di protezione adeguato; in tal caso il trasferimento non necessita di autorizzazioni specifiche);</a:t>
            </a:r>
          </a:p>
          <a:p>
            <a:pPr marL="342900" indent="-342900" algn="just">
              <a:buFont typeface="+mj-lt"/>
              <a:buAutoNum type="arabicPeriod"/>
            </a:pP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Trasferimento soggetto a garanzie adeguate (il titolare del trattamento o il responsabile del trattamento può trasferire dati personali verso un paese terzo o un’organizzazione internazionale solo se ha fornito garanzie adeguate, come ad esempio le norme vincolanti d’impresa, le clausole contrattuali standard, l’esistenza di un codice di condotta, l’esistenza di un meccanismo di certificazione, specifiche clausole contrattuali).</a:t>
            </a:r>
          </a:p>
        </p:txBody>
      </p:sp>
    </p:spTree>
    <p:extLst>
      <p:ext uri="{BB962C8B-B14F-4D97-AF65-F5344CB8AC3E}">
        <p14:creationId xmlns:p14="http://schemas.microsoft.com/office/powerpoint/2010/main" val="1008164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632311"/>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TRASFERIMENTO DEI DATI PERSONALI AL DI FUORI DELLA UE</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Se non è applicabile nessuna delle condizioni sopra illustrate il trasferimento o un complesso di trasferimenti di dati personali verso un paese terzo o un’organizzazione internazionale sono ammessi soltanto se si verifica una delle seguenti condizioni:</a:t>
            </a:r>
          </a:p>
          <a:p>
            <a:pPr algn="just"/>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Il consenso informato dell’interessato;</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il trasferimento è necessario all’esecuzione di un contratto ovvero all’esecuzione di misure precontrattuali adottate su istanza dell’interessato;</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Il trasferimento sia necessario per importanti motivi di interesse pubblico o per accertare, esercitare o difendere un diritto in sede giudiziaria;</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Il trasferimento sia necessario per tutelare gli interessi vitali dell’interessato o di altre persone, qualora l’interessato si trovi nell’incapacità fisica o giuridica di prestare il proprio consenso;</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Il trasferimento sia effettuato a partire da un registro pubblico.</a:t>
            </a:r>
          </a:p>
        </p:txBody>
      </p:sp>
    </p:spTree>
    <p:extLst>
      <p:ext uri="{BB962C8B-B14F-4D97-AF65-F5344CB8AC3E}">
        <p14:creationId xmlns:p14="http://schemas.microsoft.com/office/powerpoint/2010/main" val="17942023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468727"/>
            <a:ext cx="9613862" cy="588535"/>
          </a:xfrm>
        </p:spPr>
        <p:txBody>
          <a:bodyPr/>
          <a:lstStyle/>
          <a:p>
            <a:pPr algn="ctr"/>
            <a:r>
              <a:rPr lang="it-IT" dirty="0"/>
              <a:t>15.</a:t>
            </a:r>
          </a:p>
        </p:txBody>
      </p:sp>
      <p:sp>
        <p:nvSpPr>
          <p:cNvPr id="3" name="Segnaposto testo 2"/>
          <p:cNvSpPr>
            <a:spLocks noGrp="1"/>
          </p:cNvSpPr>
          <p:nvPr>
            <p:ph type="body" sz="half" idx="2"/>
          </p:nvPr>
        </p:nvSpPr>
        <p:spPr>
          <a:xfrm>
            <a:off x="0" y="4971024"/>
            <a:ext cx="10294182" cy="502255"/>
          </a:xfrm>
        </p:spPr>
        <p:txBody>
          <a:bodyPr>
            <a:noAutofit/>
          </a:bodyPr>
          <a:lstStyle/>
          <a:p>
            <a:pPr algn="ctr"/>
            <a:r>
              <a:rPr lang="it-IT" sz="3200" dirty="0"/>
              <a:t>La disciplina del c.d. diritto all’oblio.</a:t>
            </a:r>
          </a:p>
        </p:txBody>
      </p:sp>
    </p:spTree>
    <p:extLst>
      <p:ext uri="{BB962C8B-B14F-4D97-AF65-F5344CB8AC3E}">
        <p14:creationId xmlns:p14="http://schemas.microsoft.com/office/powerpoint/2010/main" val="13462805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632311"/>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IL DIRITTO ALL’OBLIO</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Regolamento codifica compiutamente il diritto all’oblio (quale specifico esercizio del diritto alla cancellazione dei dati personali). L’interessato esercita il “diritto all’oblio” chiedendo al titolare del trattamento che siano cancellati e non più sottoposti a trattamento i propri dati personali che non siano più necessari per le finalità per le quali sono stati raccolti o altrimenti trattati, quando abbia ritirato il proprio consenso o si sia opposto al trattamento dei dati personali che lo riguardano o quando il trattamento dei suoi dati personali non sia altrimenti conforme al Regolamento.</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Tuttavia, rimane lecita l’ulteriore conservazione dei dati personali in caso di diritto alla libertà di espressione e di informazione, per adempiere un obbligo legale o un compito di interesse pubblico, per motivi di interesse pubblico nel settore della sanità, a fini di archiviazione nel pubblico interesse, di ricerca scientifica o storica o a fini statistici, per accertare, esercitare o difendere un diritto in sede giudiziaria.</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titolare del trattamento che ha pubblicato on line dati personali deve informare altri titolare del trattamento che trattano tali dati personali di cancellare qualsiasi link verso tali dati personali o copia o riproduzione di detti dati personali.</a:t>
            </a:r>
          </a:p>
        </p:txBody>
      </p:sp>
    </p:spTree>
    <p:extLst>
      <p:ext uri="{BB962C8B-B14F-4D97-AF65-F5344CB8AC3E}">
        <p14:creationId xmlns:p14="http://schemas.microsoft.com/office/powerpoint/2010/main" val="18596764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468727"/>
            <a:ext cx="9613862" cy="588535"/>
          </a:xfrm>
        </p:spPr>
        <p:txBody>
          <a:bodyPr/>
          <a:lstStyle/>
          <a:p>
            <a:pPr algn="ctr"/>
            <a:r>
              <a:rPr lang="it-IT" dirty="0"/>
              <a:t>16.</a:t>
            </a:r>
          </a:p>
        </p:txBody>
      </p:sp>
      <p:sp>
        <p:nvSpPr>
          <p:cNvPr id="3" name="Segnaposto testo 2"/>
          <p:cNvSpPr>
            <a:spLocks noGrp="1"/>
          </p:cNvSpPr>
          <p:nvPr>
            <p:ph type="body" sz="half" idx="2"/>
          </p:nvPr>
        </p:nvSpPr>
        <p:spPr>
          <a:xfrm>
            <a:off x="0" y="4971024"/>
            <a:ext cx="10294182" cy="502255"/>
          </a:xfrm>
        </p:spPr>
        <p:txBody>
          <a:bodyPr>
            <a:noAutofit/>
          </a:bodyPr>
          <a:lstStyle/>
          <a:p>
            <a:pPr algn="ctr"/>
            <a:r>
              <a:rPr lang="it-IT" sz="3200" dirty="0"/>
              <a:t>La disciplina dei trattamenti di protezione.</a:t>
            </a:r>
          </a:p>
        </p:txBody>
      </p:sp>
    </p:spTree>
    <p:extLst>
      <p:ext uri="{BB962C8B-B14F-4D97-AF65-F5344CB8AC3E}">
        <p14:creationId xmlns:p14="http://schemas.microsoft.com/office/powerpoint/2010/main" val="20444145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355312"/>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LA PROFILAZIONE</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Regolamento introduce per la prima volta una definizione e una regolamentazione del particolare trattamento rappresentato della </a:t>
            </a:r>
            <a:r>
              <a:rPr lang="it-IT" dirty="0" err="1">
                <a:ln>
                  <a:solidFill>
                    <a:sysClr val="windowText" lastClr="000000"/>
                  </a:solidFill>
                </a:ln>
                <a:solidFill>
                  <a:sysClr val="windowText" lastClr="000000"/>
                </a:solidFill>
              </a:rPr>
              <a:t>profilazione</a:t>
            </a:r>
            <a:r>
              <a:rPr lang="it-IT" dirty="0">
                <a:ln>
                  <a:solidFill>
                    <a:sysClr val="windowText" lastClr="000000"/>
                  </a:solidFill>
                </a:ln>
                <a:solidFill>
                  <a:sysClr val="windowText" lastClr="000000"/>
                </a:solidFill>
              </a:rPr>
              <a:t> dell’interessato, giuridicamente definita come “qualsiasi forma di trattamento automatizzato di dati personali consistente nell’utilizzo di tali dati personali per valutare determinati aspetti personali relativi a una persona fisica, in particolare per analizzare o prevedere aspetti riguardanti il rendimento professionale, la situazione economica, la salute, le preferenze personali, gli interessi, l’affidabilità, il comportamento, l’ubicazione o gli spostamenti di detta persona fisica”.</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In linea generale, la profilazione appare sostanzialmente vietata (“l’interessato ha il diritto di non essere sottoposto a una decisione basata unicamente sul trattamento automatizzato, compresa la profilazione, che produca effetti giuridici che lo riguardano o che incida in modo analogo significativamente sulla sua persona”) a meno che non vi siano circostanze specifiche, tra le quali il chiaro consenso informato dell’interessato.</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 trattamenti di </a:t>
            </a:r>
            <a:r>
              <a:rPr lang="it-IT" dirty="0" err="1">
                <a:ln>
                  <a:solidFill>
                    <a:sysClr val="windowText" lastClr="000000"/>
                  </a:solidFill>
                </a:ln>
                <a:solidFill>
                  <a:sysClr val="windowText" lastClr="000000"/>
                </a:solidFill>
              </a:rPr>
              <a:t>profilazione</a:t>
            </a:r>
            <a:r>
              <a:rPr lang="it-IT" dirty="0">
                <a:ln>
                  <a:solidFill>
                    <a:sysClr val="windowText" lastClr="000000"/>
                  </a:solidFill>
                </a:ln>
                <a:solidFill>
                  <a:sysClr val="windowText" lastClr="000000"/>
                </a:solidFill>
              </a:rPr>
              <a:t> rappresentano poi uno dei presupposti che rendono obbligatoria la valutazione preventiva di impatto sulla protezione dei dati.</a:t>
            </a:r>
          </a:p>
        </p:txBody>
      </p:sp>
    </p:spTree>
    <p:extLst>
      <p:ext uri="{BB962C8B-B14F-4D97-AF65-F5344CB8AC3E}">
        <p14:creationId xmlns:p14="http://schemas.microsoft.com/office/powerpoint/2010/main" val="1771824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355312"/>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AMBITO DI APPLICABILITA’</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Regolamento si applica solo al trattamento dati di </a:t>
            </a:r>
            <a:r>
              <a:rPr lang="it-IT" u="sng" dirty="0">
                <a:ln>
                  <a:solidFill>
                    <a:sysClr val="windowText" lastClr="000000"/>
                  </a:solidFill>
                </a:ln>
                <a:solidFill>
                  <a:sysClr val="windowText" lastClr="000000"/>
                </a:solidFill>
              </a:rPr>
              <a:t>persone fisiche</a:t>
            </a:r>
          </a:p>
          <a:p>
            <a:pPr algn="just"/>
            <a:endParaRPr lang="it-IT" u="sng"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Si applica, inoltre:</a:t>
            </a:r>
          </a:p>
          <a:p>
            <a:pPr algn="ct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Al trattamento dei dati personali effettuato da un </a:t>
            </a:r>
            <a:r>
              <a:rPr lang="it-IT" u="sng" dirty="0">
                <a:ln>
                  <a:solidFill>
                    <a:sysClr val="windowText" lastClr="000000"/>
                  </a:solidFill>
                </a:ln>
                <a:solidFill>
                  <a:sysClr val="windowText" lastClr="000000"/>
                </a:solidFill>
              </a:rPr>
              <a:t>titolare stabilito nell’Unione Europea</a:t>
            </a:r>
            <a:r>
              <a:rPr lang="it-IT" dirty="0">
                <a:ln>
                  <a:solidFill>
                    <a:sysClr val="windowText" lastClr="000000"/>
                  </a:solidFill>
                </a:ln>
                <a:solidFill>
                  <a:sysClr val="windowText" lastClr="000000"/>
                </a:solidFill>
              </a:rPr>
              <a:t>;</a:t>
            </a:r>
          </a:p>
          <a:p>
            <a:pPr marL="342900" indent="-342900" algn="just">
              <a:buFont typeface="+mj-lt"/>
              <a:buAutoNum type="arabicPeriod"/>
            </a:pP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dirty="0">
                <a:ln>
                  <a:solidFill>
                    <a:sysClr val="windowText" lastClr="000000"/>
                  </a:solidFill>
                </a:ln>
                <a:solidFill>
                  <a:sysClr val="windowText" lastClr="000000"/>
                </a:solidFill>
              </a:rPr>
              <a:t>Al trattamento di dati personali effettuato da </a:t>
            </a:r>
            <a:r>
              <a:rPr lang="it-IT" u="sng" dirty="0">
                <a:ln>
                  <a:solidFill>
                    <a:sysClr val="windowText" lastClr="000000"/>
                  </a:solidFill>
                </a:ln>
                <a:solidFill>
                  <a:sysClr val="windowText" lastClr="000000"/>
                </a:solidFill>
              </a:rPr>
              <a:t>titolari non stabiliti nell’Unione Europea </a:t>
            </a:r>
            <a:r>
              <a:rPr lang="it-IT" dirty="0">
                <a:ln>
                  <a:solidFill>
                    <a:sysClr val="windowText" lastClr="000000"/>
                  </a:solidFill>
                </a:ln>
                <a:solidFill>
                  <a:sysClr val="windowText" lastClr="000000"/>
                </a:solidFill>
              </a:rPr>
              <a:t>se il trattamento ha ad oggetto </a:t>
            </a:r>
            <a:r>
              <a:rPr lang="it-IT" u="sng" dirty="0">
                <a:ln>
                  <a:solidFill>
                    <a:sysClr val="windowText" lastClr="000000"/>
                  </a:solidFill>
                </a:ln>
                <a:solidFill>
                  <a:sysClr val="windowText" lastClr="000000"/>
                </a:solidFill>
              </a:rPr>
              <a:t>dati personali di interessati che si trovano nell’U</a:t>
            </a:r>
            <a:r>
              <a:rPr lang="it-IT" dirty="0">
                <a:ln>
                  <a:solidFill>
                    <a:sysClr val="windowText" lastClr="000000"/>
                  </a:solidFill>
                </a:ln>
                <a:solidFill>
                  <a:sysClr val="windowText" lastClr="000000"/>
                </a:solidFill>
              </a:rPr>
              <a:t>E e riguarda l’</a:t>
            </a:r>
            <a:r>
              <a:rPr lang="it-IT" u="sng" dirty="0">
                <a:ln>
                  <a:solidFill>
                    <a:sysClr val="windowText" lastClr="000000"/>
                  </a:solidFill>
                </a:ln>
                <a:solidFill>
                  <a:sysClr val="windowText" lastClr="000000"/>
                </a:solidFill>
              </a:rPr>
              <a:t>offerta di beni e/o servizi</a:t>
            </a:r>
            <a:r>
              <a:rPr lang="it-IT" dirty="0">
                <a:ln>
                  <a:solidFill>
                    <a:sysClr val="windowText" lastClr="000000"/>
                  </a:solidFill>
                </a:ln>
                <a:solidFill>
                  <a:sysClr val="windowText" lastClr="000000"/>
                </a:solidFill>
              </a:rPr>
              <a:t> (anche non a pagamento) ai suddetti interessati e il </a:t>
            </a:r>
            <a:r>
              <a:rPr lang="it-IT" u="sng" dirty="0">
                <a:ln>
                  <a:solidFill>
                    <a:sysClr val="windowText" lastClr="000000"/>
                  </a:solidFill>
                </a:ln>
                <a:solidFill>
                  <a:sysClr val="windowText" lastClr="000000"/>
                </a:solidFill>
              </a:rPr>
              <a:t>monitoraggio</a:t>
            </a:r>
            <a:r>
              <a:rPr lang="it-IT" dirty="0">
                <a:ln>
                  <a:solidFill>
                    <a:sysClr val="windowText" lastClr="000000"/>
                  </a:solidFill>
                </a:ln>
                <a:solidFill>
                  <a:sysClr val="windowText" lastClr="000000"/>
                </a:solidFill>
              </a:rPr>
              <a:t> del loro comportamento nell’Unione Europea</a:t>
            </a:r>
          </a:p>
          <a:p>
            <a:pPr marL="342900" indent="-342900" algn="just">
              <a:buFont typeface="+mj-lt"/>
              <a:buAutoNum type="arabicPeriod"/>
            </a:pPr>
            <a:endParaRPr lang="it-IT" dirty="0">
              <a:ln>
                <a:solidFill>
                  <a:sysClr val="windowText" lastClr="000000"/>
                </a:solidFill>
              </a:ln>
              <a:solidFill>
                <a:sysClr val="windowText" lastClr="000000"/>
              </a:solidFill>
            </a:endParaRPr>
          </a:p>
          <a:p>
            <a:pPr algn="just"/>
            <a:endParaRPr lang="it-IT" dirty="0">
              <a:ln>
                <a:solidFill>
                  <a:sysClr val="windowText" lastClr="000000"/>
                </a:solidFill>
              </a:ln>
              <a:solidFill>
                <a:sysClr val="windowText" lastClr="000000"/>
              </a:solidFill>
            </a:endParaRPr>
          </a:p>
          <a:p>
            <a:pPr algn="just"/>
            <a:endParaRPr lang="it-IT" dirty="0">
              <a:ln>
                <a:solidFill>
                  <a:sysClr val="windowText" lastClr="000000"/>
                </a:solidFill>
              </a:ln>
              <a:solidFill>
                <a:sysClr val="windowText" lastClr="000000"/>
              </a:solidFill>
            </a:endParaRPr>
          </a:p>
          <a:p>
            <a:pPr algn="ctr"/>
            <a:r>
              <a:rPr lang="it-IT" dirty="0">
                <a:ln>
                  <a:solidFill>
                    <a:sysClr val="windowText" lastClr="000000"/>
                  </a:solidFill>
                </a:ln>
                <a:solidFill>
                  <a:sysClr val="windowText" lastClr="000000"/>
                </a:solidFill>
              </a:rPr>
              <a:t>Ricorrendo tali presupposti qualsiasi ente/azienda mondiale (anche non avente sede nell’Unione Europea) sarà soggetto al Regolamento</a:t>
            </a:r>
          </a:p>
        </p:txBody>
      </p:sp>
    </p:spTree>
    <p:extLst>
      <p:ext uri="{BB962C8B-B14F-4D97-AF65-F5344CB8AC3E}">
        <p14:creationId xmlns:p14="http://schemas.microsoft.com/office/powerpoint/2010/main" val="18498866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468727"/>
            <a:ext cx="9613862" cy="588535"/>
          </a:xfrm>
        </p:spPr>
        <p:txBody>
          <a:bodyPr/>
          <a:lstStyle/>
          <a:p>
            <a:pPr algn="ctr"/>
            <a:r>
              <a:rPr lang="it-IT" dirty="0"/>
              <a:t>17.</a:t>
            </a:r>
          </a:p>
        </p:txBody>
      </p:sp>
      <p:sp>
        <p:nvSpPr>
          <p:cNvPr id="3" name="Segnaposto testo 2"/>
          <p:cNvSpPr>
            <a:spLocks noGrp="1"/>
          </p:cNvSpPr>
          <p:nvPr>
            <p:ph type="body" sz="half" idx="2"/>
          </p:nvPr>
        </p:nvSpPr>
        <p:spPr>
          <a:xfrm>
            <a:off x="0" y="4971024"/>
            <a:ext cx="10294182" cy="502255"/>
          </a:xfrm>
        </p:spPr>
        <p:txBody>
          <a:bodyPr>
            <a:noAutofit/>
          </a:bodyPr>
          <a:lstStyle/>
          <a:p>
            <a:pPr algn="ctr"/>
            <a:r>
              <a:rPr lang="it-IT" sz="3200" dirty="0"/>
              <a:t>Il nuovo apparato sanzionatorio.</a:t>
            </a:r>
          </a:p>
        </p:txBody>
      </p:sp>
    </p:spTree>
    <p:extLst>
      <p:ext uri="{BB962C8B-B14F-4D97-AF65-F5344CB8AC3E}">
        <p14:creationId xmlns:p14="http://schemas.microsoft.com/office/powerpoint/2010/main" val="7277443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4524315"/>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LE NUOVE SANZIONI</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Dal punto di vista civilistico, viene confermata la responsabilità risarcitoria per il c.d. “danno da trattamento”, che viene più precisamente codificato (rispetto, ad esempio, all’art. 15 del Codice della privacy): l’art. 82 prescrive difatti che “Chiunque subisca un danno materiale o immateriale causato da una violazione del presente regolamento ha il diritto di ottenere il risarcimento del danno dal titolare del trattamento o dal responsabile del trattamento”. Sono inoltre meglio chiariti i meccanismi di ripartizione della responsabilità risarcitoria tra titolare e responsabile del trattamento, e tra contitolari del trattamento (con la previsione specifica di azioni di regresso reciproche) così come i meccanismi di esonero.</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Per quanto riguarda l’applicazione delle sanzioni amministrative pecuniarie da parte delle autorità di controllo (il Garante), l’art. 83 del Regolamento, oltre a regolare le condizioni di determinazione delle sanzioni, fissa i seguenti importi:</a:t>
            </a:r>
          </a:p>
        </p:txBody>
      </p:sp>
    </p:spTree>
    <p:extLst>
      <p:ext uri="{BB962C8B-B14F-4D97-AF65-F5344CB8AC3E}">
        <p14:creationId xmlns:p14="http://schemas.microsoft.com/office/powerpoint/2010/main" val="18890830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909310"/>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LE NUOVE SANZIONI</a:t>
            </a:r>
          </a:p>
          <a:p>
            <a:pPr algn="ct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Sanzioni amministrative pecuniarie fino a 10.000.000 Euro, o per le imprese, fino al 2% del fatturato mondiale totale annuo dell’esercizio precedente, se superiore, nel caso di violazione di determinati obblighi posti dal Regolamento;</a:t>
            </a:r>
          </a:p>
          <a:p>
            <a:pPr marL="285750" indent="-285750" algn="just">
              <a:buFont typeface="Arial" charset="0"/>
              <a:buChar char="•"/>
            </a:pPr>
            <a:endParaRPr lang="it-IT" dirty="0">
              <a:ln>
                <a:solidFill>
                  <a:sysClr val="windowText" lastClr="000000"/>
                </a:solidFill>
              </a:ln>
              <a:solidFill>
                <a:sysClr val="windowText" lastClr="000000"/>
              </a:solidFill>
            </a:endParaRPr>
          </a:p>
          <a:p>
            <a:pPr marL="285750" indent="-285750" algn="just">
              <a:buFont typeface="Arial" charset="0"/>
              <a:buChar char="•"/>
            </a:pPr>
            <a:r>
              <a:rPr lang="it-IT" dirty="0">
                <a:ln>
                  <a:solidFill>
                    <a:sysClr val="windowText" lastClr="000000"/>
                  </a:solidFill>
                </a:ln>
                <a:solidFill>
                  <a:sysClr val="windowText" lastClr="000000"/>
                </a:solidFill>
              </a:rPr>
              <a:t>Sanzioni amministrative pecuniarie fino a 20.000.000 Euro, o per le imprese, fino al 4% del fatturato mondiale totale annuo dell’esercizio precedente, se superiore, nel caso di violazione degli obblighi più stringenti posti dal Regolamento (anche nel semplice caso di inosservanza degli ordini del Garante).</a:t>
            </a:r>
          </a:p>
          <a:p>
            <a:pPr marL="285750" indent="-285750" algn="just">
              <a:buFont typeface="Arial" charset="0"/>
              <a:buChar char="•"/>
            </a:pP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Con riferimento alle sanzioni penali, come è noto, il Diritto dell’Unione Europea non può prevederne, essendo la materia penale di stretta competenza nazionale. Occorrerà verificare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in sede di abrogazione del Codice della privacy </a:t>
            </a:r>
            <a:r>
              <a:rPr lang="mr-IN" dirty="0">
                <a:ln>
                  <a:solidFill>
                    <a:sysClr val="windowText" lastClr="000000"/>
                  </a:solidFill>
                </a:ln>
                <a:solidFill>
                  <a:sysClr val="windowText" lastClr="000000"/>
                </a:solidFill>
              </a:rPr>
              <a:t>–</a:t>
            </a:r>
            <a:r>
              <a:rPr lang="it-IT" dirty="0">
                <a:ln>
                  <a:solidFill>
                    <a:sysClr val="windowText" lastClr="000000"/>
                  </a:solidFill>
                </a:ln>
                <a:solidFill>
                  <a:sysClr val="windowText" lastClr="000000"/>
                </a:solidFill>
              </a:rPr>
              <a:t> come sarà trattata la attuale disciplina di cui all’art 167 che prevede il reato di trattamento illecito di dati personali. In ogni caso il Regolamento prevede che è competenza degli Stati membri stabilire (e notificare alla Commissione entro il 25 maggio 2018) le norme relative alle altre sanzioni per le violazioni del Regolamento (in particolare per le violazioni non soggette a sanzioni amministrative pecuniarie) e adottare tutti i provvedimenti necessari per assicurare l’applicazione di sanzioni effettive, proporzionate e dissuasive.</a:t>
            </a:r>
          </a:p>
        </p:txBody>
      </p:sp>
    </p:spTree>
    <p:extLst>
      <p:ext uri="{BB962C8B-B14F-4D97-AF65-F5344CB8AC3E}">
        <p14:creationId xmlns:p14="http://schemas.microsoft.com/office/powerpoint/2010/main" val="14418924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1000125" y="543852"/>
            <a:ext cx="9631816" cy="4524315"/>
          </a:xfrm>
          <a:prstGeom prst="rect">
            <a:avLst/>
          </a:prstGeom>
          <a:noFill/>
        </p:spPr>
        <p:txBody>
          <a:bodyPr wrap="square" rtlCol="0">
            <a:spAutoFit/>
          </a:bodyPr>
          <a:lstStyle/>
          <a:p>
            <a:pPr algn="ctr"/>
            <a:endParaRPr lang="it-IT" dirty="0">
              <a:ln>
                <a:solidFill>
                  <a:sysClr val="windowText" lastClr="000000"/>
                </a:solidFill>
              </a:ln>
              <a:solidFill>
                <a:sysClr val="windowText" lastClr="000000"/>
              </a:solidFill>
            </a:endParaRPr>
          </a:p>
          <a:p>
            <a:pPr algn="ctr"/>
            <a:endParaRPr lang="it-IT" dirty="0">
              <a:ln>
                <a:solidFill>
                  <a:sysClr val="windowText" lastClr="000000"/>
                </a:solidFill>
              </a:ln>
              <a:solidFill>
                <a:sysClr val="windowText" lastClr="000000"/>
              </a:solidFill>
            </a:endParaRPr>
          </a:p>
          <a:p>
            <a:pPr algn="ctr"/>
            <a:endParaRPr lang="it-IT" dirty="0">
              <a:ln>
                <a:solidFill>
                  <a:sysClr val="windowText" lastClr="000000"/>
                </a:solidFill>
              </a:ln>
              <a:solidFill>
                <a:sysClr val="windowText" lastClr="000000"/>
              </a:solidFill>
            </a:endParaRPr>
          </a:p>
          <a:p>
            <a:pPr algn="ctr"/>
            <a:endParaRPr lang="it-IT" dirty="0">
              <a:ln>
                <a:solidFill>
                  <a:sysClr val="windowText" lastClr="000000"/>
                </a:solidFill>
              </a:ln>
              <a:solidFill>
                <a:sysClr val="windowText" lastClr="000000"/>
              </a:solidFill>
            </a:endParaRPr>
          </a:p>
          <a:p>
            <a:pPr algn="ctr"/>
            <a:endParaRPr lang="it-IT" dirty="0">
              <a:ln>
                <a:solidFill>
                  <a:sysClr val="windowText" lastClr="000000"/>
                </a:solidFill>
              </a:ln>
              <a:solidFill>
                <a:sysClr val="windowText" lastClr="000000"/>
              </a:solidFill>
            </a:endParaRPr>
          </a:p>
          <a:p>
            <a:pPr algn="ctr"/>
            <a:endParaRPr lang="it-IT" dirty="0">
              <a:ln>
                <a:solidFill>
                  <a:sysClr val="windowText" lastClr="000000"/>
                </a:solidFill>
              </a:ln>
              <a:solidFill>
                <a:sysClr val="windowText" lastClr="000000"/>
              </a:solidFill>
            </a:endParaRPr>
          </a:p>
          <a:p>
            <a:pPr algn="ctr"/>
            <a:endParaRPr lang="it-IT" dirty="0">
              <a:ln>
                <a:solidFill>
                  <a:sysClr val="windowText" lastClr="000000"/>
                </a:solidFill>
              </a:ln>
              <a:solidFill>
                <a:sysClr val="windowText" lastClr="000000"/>
              </a:solidFill>
            </a:endParaRPr>
          </a:p>
          <a:p>
            <a:pPr algn="ctr"/>
            <a:r>
              <a:rPr lang="it-IT" sz="3600" dirty="0">
                <a:ln>
                  <a:solidFill>
                    <a:sysClr val="windowText" lastClr="000000"/>
                  </a:solidFill>
                </a:ln>
                <a:solidFill>
                  <a:sysClr val="windowText" lastClr="000000"/>
                </a:solidFill>
              </a:rPr>
              <a:t>GRAZIE</a:t>
            </a:r>
          </a:p>
          <a:p>
            <a:pPr algn="ctr"/>
            <a:endParaRPr lang="it-IT" dirty="0">
              <a:ln>
                <a:solidFill>
                  <a:sysClr val="windowText" lastClr="000000"/>
                </a:solidFill>
              </a:ln>
              <a:solidFill>
                <a:sysClr val="windowText" lastClr="000000"/>
              </a:solidFill>
            </a:endParaRPr>
          </a:p>
          <a:p>
            <a:pPr algn="ctr"/>
            <a:endParaRPr lang="it-IT" dirty="0">
              <a:ln>
                <a:solidFill>
                  <a:sysClr val="windowText" lastClr="000000"/>
                </a:solidFill>
              </a:ln>
              <a:solidFill>
                <a:sysClr val="windowText" lastClr="000000"/>
              </a:solidFill>
            </a:endParaRPr>
          </a:p>
          <a:p>
            <a:pPr algn="ctr"/>
            <a:endParaRPr lang="it-IT" dirty="0">
              <a:ln>
                <a:solidFill>
                  <a:sysClr val="windowText" lastClr="000000"/>
                </a:solidFill>
              </a:ln>
              <a:solidFill>
                <a:sysClr val="windowText" lastClr="000000"/>
              </a:solidFill>
            </a:endParaRPr>
          </a:p>
          <a:p>
            <a:pPr algn="ctr"/>
            <a:r>
              <a:rPr lang="it-IT" dirty="0">
                <a:ln>
                  <a:solidFill>
                    <a:sysClr val="windowText" lastClr="000000"/>
                  </a:solidFill>
                </a:ln>
                <a:solidFill>
                  <a:sysClr val="windowText" lastClr="000000"/>
                </a:solidFill>
              </a:rPr>
              <a:t>Dott.ssa HELGA CARUGO</a:t>
            </a:r>
          </a:p>
          <a:p>
            <a:pPr algn="ctr"/>
            <a:endParaRPr lang="it-IT" dirty="0">
              <a:ln>
                <a:solidFill>
                  <a:sysClr val="windowText" lastClr="000000"/>
                </a:solidFill>
              </a:ln>
              <a:solidFill>
                <a:sysClr val="windowText" lastClr="000000"/>
              </a:solidFill>
            </a:endParaRPr>
          </a:p>
          <a:p>
            <a:pPr algn="ctr"/>
            <a:endParaRPr lang="it-IT" dirty="0">
              <a:ln>
                <a:solidFill>
                  <a:sysClr val="windowText" lastClr="000000"/>
                </a:solidFill>
              </a:ln>
              <a:solidFill>
                <a:sysClr val="windowText" lastClr="000000"/>
              </a:solidFill>
            </a:endParaRPr>
          </a:p>
          <a:p>
            <a:pPr algn="ctr"/>
            <a:r>
              <a:rPr lang="it-IT" dirty="0" err="1">
                <a:ln>
                  <a:solidFill>
                    <a:sysClr val="windowText" lastClr="000000"/>
                  </a:solidFill>
                </a:ln>
                <a:solidFill>
                  <a:sysClr val="windowText" lastClr="000000"/>
                </a:solidFill>
              </a:rPr>
              <a:t>helga.carugo@gmail.com</a:t>
            </a:r>
            <a:endParaRPr lang="it-IT" dirty="0">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1231232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0" y="4583027"/>
            <a:ext cx="9613862" cy="588535"/>
          </a:xfrm>
        </p:spPr>
        <p:txBody>
          <a:bodyPr/>
          <a:lstStyle/>
          <a:p>
            <a:pPr algn="ctr"/>
            <a:r>
              <a:rPr lang="it-IT" dirty="0"/>
              <a:t>3.</a:t>
            </a:r>
          </a:p>
        </p:txBody>
      </p:sp>
      <p:sp>
        <p:nvSpPr>
          <p:cNvPr id="3" name="Segnaposto testo 2"/>
          <p:cNvSpPr>
            <a:spLocks noGrp="1"/>
          </p:cNvSpPr>
          <p:nvPr>
            <p:ph type="body" sz="half" idx="2"/>
          </p:nvPr>
        </p:nvSpPr>
        <p:spPr>
          <a:xfrm>
            <a:off x="344774" y="5171562"/>
            <a:ext cx="9949408" cy="502255"/>
          </a:xfrm>
        </p:spPr>
        <p:txBody>
          <a:bodyPr>
            <a:noAutofit/>
          </a:bodyPr>
          <a:lstStyle/>
          <a:p>
            <a:pPr algn="ctr"/>
            <a:r>
              <a:rPr lang="it-IT" sz="3200" dirty="0"/>
              <a:t>Le nuove definizioni giuridiche dei concetti Privacy.</a:t>
            </a:r>
          </a:p>
        </p:txBody>
      </p:sp>
    </p:spTree>
    <p:extLst>
      <p:ext uri="{BB962C8B-B14F-4D97-AF65-F5344CB8AC3E}">
        <p14:creationId xmlns:p14="http://schemas.microsoft.com/office/powerpoint/2010/main" val="1072208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4801314"/>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ALCUNE DEFINIZIONI</a:t>
            </a:r>
          </a:p>
          <a:p>
            <a:pPr algn="ct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i="1" u="sng" dirty="0">
                <a:ln>
                  <a:solidFill>
                    <a:sysClr val="windowText" lastClr="000000"/>
                  </a:solidFill>
                </a:ln>
                <a:solidFill>
                  <a:sysClr val="windowText" lastClr="000000"/>
                </a:solidFill>
              </a:rPr>
              <a:t>DATO PERSONALE</a:t>
            </a:r>
            <a:r>
              <a:rPr lang="it-IT" dirty="0">
                <a:ln>
                  <a:solidFill>
                    <a:sysClr val="windowText" lastClr="000000"/>
                  </a:solidFill>
                </a:ln>
                <a:solidFill>
                  <a:sysClr val="windowText" lastClr="000000"/>
                </a:solidFill>
              </a:rPr>
              <a:t>: qualsiasi informazione riguardante una persona fisica identificata o identificabile (“interessato”); si considera identificabile la persona fisica che può essere identificata, direttamente o indirettamente, con particolare riferimento a un identificativo, il nome, un numero di identificazione, i dati relativi all’ubicazione, un identificativo online o uno o più elementi caratteristici della sua identità fisica, fisiologica, genetica, psichica, economica, culturale o sociale;</a:t>
            </a:r>
          </a:p>
          <a:p>
            <a:pPr marL="342900" indent="-342900" algn="just">
              <a:buFont typeface="+mj-lt"/>
              <a:buAutoNum type="arabicPeriod"/>
            </a:pP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i="1" u="sng" dirty="0">
                <a:ln>
                  <a:solidFill>
                    <a:sysClr val="windowText" lastClr="000000"/>
                  </a:solidFill>
                </a:ln>
                <a:solidFill>
                  <a:sysClr val="windowText" lastClr="000000"/>
                </a:solidFill>
              </a:rPr>
              <a:t>TRATTAMENTO</a:t>
            </a:r>
            <a:r>
              <a:rPr lang="it-IT" dirty="0">
                <a:ln>
                  <a:solidFill>
                    <a:sysClr val="windowText" lastClr="000000"/>
                  </a:solidFill>
                </a:ln>
                <a:solidFill>
                  <a:sysClr val="windowText" lastClr="000000"/>
                </a:solidFill>
              </a:rPr>
              <a:t>: qualsiasi operazione o insieme di operazioni, compiuta con o senza l’ausilio di processi automatizzati e applicata a dati personali o a un insieme di dati personali, come la raccolta, la registrazione, l’organizzazione, la strutturazione, la conservazione, l’adattamento e/o la modifica, l’estrazione, la consultazione, l’uso, la comunicazione mediante trasmissione, diffusione, o qualsiasi altra forma di messa a disposizione, il raffronto o l’interconnessione, la limitazione, la cancellazione e/o la distruzione.</a:t>
            </a:r>
          </a:p>
        </p:txBody>
      </p:sp>
    </p:spTree>
    <p:extLst>
      <p:ext uri="{BB962C8B-B14F-4D97-AF65-F5344CB8AC3E}">
        <p14:creationId xmlns:p14="http://schemas.microsoft.com/office/powerpoint/2010/main" val="80234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078313"/>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ALCUNE DEFINIZIONI</a:t>
            </a:r>
          </a:p>
          <a:p>
            <a:pPr algn="ct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i="1" u="sng" dirty="0">
                <a:ln>
                  <a:solidFill>
                    <a:sysClr val="windowText" lastClr="000000"/>
                  </a:solidFill>
                </a:ln>
                <a:solidFill>
                  <a:sysClr val="windowText" lastClr="000000"/>
                </a:solidFill>
              </a:rPr>
              <a:t>TITOLARE DEL TRATTAMENTO</a:t>
            </a:r>
            <a:r>
              <a:rPr lang="it-IT" dirty="0">
                <a:ln>
                  <a:solidFill>
                    <a:sysClr val="windowText" lastClr="000000"/>
                  </a:solidFill>
                </a:ln>
                <a:solidFill>
                  <a:sysClr val="windowText" lastClr="000000"/>
                </a:solidFill>
              </a:rPr>
              <a:t>: la persona fisica o giuridica, l’autorità pubblica, il servizio o un altro organismo che, singolarmente o insieme ad altri, determina le finalità e i mezzi del trattamento dei dati personali; quando le finalità e i mezzi di tale trattamento sono determinati dal diritto dell’Unione o degli Stato membri, il titolare del trattamento o i criteri specifici applicabili alla sua designazione possono essere stabiliti dal diritto dell’Unione o degli Stati membri;</a:t>
            </a:r>
          </a:p>
          <a:p>
            <a:pPr marL="342900" indent="-342900" algn="just">
              <a:buFont typeface="+mj-lt"/>
              <a:buAutoNum type="arabicPeriod"/>
            </a:pP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i="1" u="sng" dirty="0">
                <a:ln>
                  <a:solidFill>
                    <a:sysClr val="windowText" lastClr="000000"/>
                  </a:solidFill>
                </a:ln>
                <a:solidFill>
                  <a:sysClr val="windowText" lastClr="000000"/>
                </a:solidFill>
              </a:rPr>
              <a:t>RESPONSABILE DEL TRATTAMENTO</a:t>
            </a:r>
            <a:r>
              <a:rPr lang="it-IT" dirty="0">
                <a:ln>
                  <a:solidFill>
                    <a:sysClr val="windowText" lastClr="000000"/>
                  </a:solidFill>
                </a:ln>
                <a:solidFill>
                  <a:sysClr val="windowText" lastClr="000000"/>
                </a:solidFill>
              </a:rPr>
              <a:t>: la persona fisica o giuridica, l’autorità pubblica, il servizio o un altro organismo che tratti dati personali per conto del titolare del trattamento;</a:t>
            </a:r>
          </a:p>
          <a:p>
            <a:pPr marL="342900" indent="-342900" algn="just">
              <a:buFont typeface="+mj-lt"/>
              <a:buAutoNum type="arabicPeriod"/>
            </a:pPr>
            <a:endParaRPr lang="it-IT" dirty="0">
              <a:ln>
                <a:solidFill>
                  <a:sysClr val="windowText" lastClr="000000"/>
                </a:solidFill>
              </a:ln>
              <a:solidFill>
                <a:sysClr val="windowText" lastClr="000000"/>
              </a:solidFill>
            </a:endParaRPr>
          </a:p>
          <a:p>
            <a:pPr marL="342900" indent="-342900" algn="just">
              <a:buFont typeface="+mj-lt"/>
              <a:buAutoNum type="arabicPeriod"/>
            </a:pPr>
            <a:r>
              <a:rPr lang="it-IT" i="1" u="sng" dirty="0">
                <a:ln>
                  <a:solidFill>
                    <a:sysClr val="windowText" lastClr="000000"/>
                  </a:solidFill>
                </a:ln>
                <a:solidFill>
                  <a:sysClr val="windowText" lastClr="000000"/>
                </a:solidFill>
              </a:rPr>
              <a:t>CONSENSO DELL’INTERESSATO</a:t>
            </a:r>
            <a:r>
              <a:rPr lang="it-IT" dirty="0">
                <a:ln>
                  <a:solidFill>
                    <a:sysClr val="windowText" lastClr="000000"/>
                  </a:solidFill>
                </a:ln>
                <a:solidFill>
                  <a:sysClr val="windowText" lastClr="000000"/>
                </a:solidFill>
              </a:rPr>
              <a:t>: qualsiasi manifestazione di volontà libera, specifica, informata e inequivocabile dell’interessato, con la quale lo stesso manifesta il proprio assenso, mediante dichiarazione o azione positiva inequivocabile, al trattamento dei dati personali che lo riguardano;</a:t>
            </a:r>
          </a:p>
        </p:txBody>
      </p:sp>
    </p:spTree>
    <p:extLst>
      <p:ext uri="{BB962C8B-B14F-4D97-AF65-F5344CB8AC3E}">
        <p14:creationId xmlns:p14="http://schemas.microsoft.com/office/powerpoint/2010/main" val="12310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9000">
              <a:schemeClr val="bg2">
                <a:shade val="100000"/>
                <a:hueMod val="100000"/>
                <a:satMod val="110000"/>
                <a:lumMod val="130000"/>
              </a:schemeClr>
            </a:gs>
            <a:gs pos="98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57213" y="558139"/>
            <a:ext cx="9631816" cy="5632311"/>
          </a:xfrm>
          <a:prstGeom prst="rect">
            <a:avLst/>
          </a:prstGeom>
          <a:noFill/>
        </p:spPr>
        <p:txBody>
          <a:bodyPr wrap="square" rtlCol="0">
            <a:spAutoFit/>
          </a:bodyPr>
          <a:lstStyle/>
          <a:p>
            <a:pPr algn="ctr"/>
            <a:r>
              <a:rPr lang="it-IT" dirty="0">
                <a:ln>
                  <a:solidFill>
                    <a:sysClr val="windowText" lastClr="000000"/>
                  </a:solidFill>
                </a:ln>
                <a:solidFill>
                  <a:sysClr val="windowText" lastClr="000000"/>
                </a:solidFill>
              </a:rPr>
              <a:t>REGOLAMENTO GENERALE N. 679/2016 SULLA PROTEZIONE DEI DATI:</a:t>
            </a:r>
          </a:p>
          <a:p>
            <a:pPr algn="ctr"/>
            <a:r>
              <a:rPr lang="it-IT" dirty="0">
                <a:ln>
                  <a:solidFill>
                    <a:sysClr val="windowText" lastClr="000000"/>
                  </a:solidFill>
                </a:ln>
                <a:solidFill>
                  <a:sysClr val="windowText" lastClr="000000"/>
                </a:solidFill>
              </a:rPr>
              <a:t>ALCUNE DEFINIZIONI</a:t>
            </a:r>
          </a:p>
          <a:p>
            <a:pPr algn="ctr"/>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Non esiste più una specifica definizione di dati personali “sensibili” o di dati personali “giudiziari”, ancorché la definizione sia ricavabile dagli articoli generali dedicati a queste categorie di informazioni.</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L’art. 9, infatti, individua in generale le “</a:t>
            </a:r>
            <a:r>
              <a:rPr lang="it-IT" b="1" dirty="0">
                <a:ln>
                  <a:solidFill>
                    <a:sysClr val="windowText" lastClr="000000"/>
                  </a:solidFill>
                </a:ln>
                <a:solidFill>
                  <a:sysClr val="windowText" lastClr="000000"/>
                </a:solidFill>
              </a:rPr>
              <a:t>categorie particolari di dati personali</a:t>
            </a:r>
            <a:r>
              <a:rPr lang="it-IT" dirty="0">
                <a:ln>
                  <a:solidFill>
                    <a:sysClr val="windowText" lastClr="000000"/>
                  </a:solidFill>
                </a:ln>
                <a:solidFill>
                  <a:sysClr val="windowText" lastClr="000000"/>
                </a:solidFill>
              </a:rPr>
              <a:t>” nelle informazioni “</a:t>
            </a:r>
            <a:r>
              <a:rPr lang="it-IT" i="1" dirty="0">
                <a:ln>
                  <a:solidFill>
                    <a:sysClr val="windowText" lastClr="000000"/>
                  </a:solidFill>
                </a:ln>
                <a:solidFill>
                  <a:sysClr val="windowText" lastClr="000000"/>
                </a:solidFill>
              </a:rPr>
              <a:t>che rivelino l’origine razziale o etnica, le opinioni politiche, le convinzioni religiose o filosofiche, o l’appartenenza sindacale, i dati genetici, i dati biometrici intesi a identificare in modo univoco una persona fisica, i dati relativi alla salute o alla vita sessuale o all’orientamento sessuale della persona fisica</a:t>
            </a:r>
            <a:r>
              <a:rPr lang="it-IT" dirty="0">
                <a:ln>
                  <a:solidFill>
                    <a:sysClr val="windowText" lastClr="000000"/>
                  </a:solidFill>
                </a:ln>
                <a:solidFill>
                  <a:sysClr val="windowText" lastClr="000000"/>
                </a:solidFill>
              </a:rPr>
              <a:t>”.</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Il Regolamento introduce, comunque, una nuova definizione limitata ai “</a:t>
            </a:r>
            <a:r>
              <a:rPr lang="it-IT" b="1" dirty="0">
                <a:ln>
                  <a:solidFill>
                    <a:sysClr val="windowText" lastClr="000000"/>
                  </a:solidFill>
                </a:ln>
                <a:solidFill>
                  <a:sysClr val="windowText" lastClr="000000"/>
                </a:solidFill>
              </a:rPr>
              <a:t>dati relativi alla salute</a:t>
            </a:r>
            <a:r>
              <a:rPr lang="it-IT" dirty="0">
                <a:ln>
                  <a:solidFill>
                    <a:sysClr val="windowText" lastClr="000000"/>
                  </a:solidFill>
                </a:ln>
                <a:solidFill>
                  <a:sysClr val="windowText" lastClr="000000"/>
                </a:solidFill>
              </a:rPr>
              <a:t>”, intesi quali i “</a:t>
            </a:r>
            <a:r>
              <a:rPr lang="it-IT" i="1" dirty="0">
                <a:ln>
                  <a:solidFill>
                    <a:sysClr val="windowText" lastClr="000000"/>
                  </a:solidFill>
                </a:ln>
                <a:solidFill>
                  <a:sysClr val="windowText" lastClr="000000"/>
                </a:solidFill>
              </a:rPr>
              <a:t>dati personali attinenti alla salute fisica o mentale di una persona fisica, compresa la sua prestazione di servizi di assistenza sanitaria, che rivelano informazioni relative al suo stato di salute</a:t>
            </a:r>
            <a:r>
              <a:rPr lang="it-IT" dirty="0">
                <a:ln>
                  <a:solidFill>
                    <a:sysClr val="windowText" lastClr="000000"/>
                  </a:solidFill>
                </a:ln>
                <a:solidFill>
                  <a:sysClr val="windowText" lastClr="000000"/>
                </a:solidFill>
              </a:rPr>
              <a:t>”.</a:t>
            </a:r>
          </a:p>
          <a:p>
            <a:pPr algn="just"/>
            <a:endParaRPr lang="it-IT" dirty="0">
              <a:ln>
                <a:solidFill>
                  <a:sysClr val="windowText" lastClr="000000"/>
                </a:solidFill>
              </a:ln>
              <a:solidFill>
                <a:sysClr val="windowText" lastClr="000000"/>
              </a:solidFill>
            </a:endParaRPr>
          </a:p>
          <a:p>
            <a:pPr algn="just"/>
            <a:r>
              <a:rPr lang="it-IT" dirty="0">
                <a:ln>
                  <a:solidFill>
                    <a:sysClr val="windowText" lastClr="000000"/>
                  </a:solidFill>
                </a:ln>
                <a:solidFill>
                  <a:sysClr val="windowText" lastClr="000000"/>
                </a:solidFill>
              </a:rPr>
              <a:t>L’art. 10 del Regolamento disciplina poi il trattamento dei “</a:t>
            </a:r>
            <a:r>
              <a:rPr lang="it-IT" b="1" dirty="0">
                <a:ln>
                  <a:solidFill>
                    <a:sysClr val="windowText" lastClr="000000"/>
                  </a:solidFill>
                </a:ln>
                <a:solidFill>
                  <a:sysClr val="windowText" lastClr="000000"/>
                </a:solidFill>
              </a:rPr>
              <a:t>dati personali relativi alle condanne penali e ai reati o a connesse misure di sicurezza</a:t>
            </a:r>
            <a:r>
              <a:rPr lang="it-IT" dirty="0">
                <a:ln>
                  <a:solidFill>
                    <a:sysClr val="windowText" lastClr="000000"/>
                  </a:solidFill>
                </a:ln>
                <a:solidFill>
                  <a:sysClr val="windowText" lastClr="000000"/>
                </a:solidFill>
              </a:rPr>
              <a:t>”.</a:t>
            </a:r>
          </a:p>
        </p:txBody>
      </p:sp>
    </p:spTree>
    <p:extLst>
      <p:ext uri="{BB962C8B-B14F-4D97-AF65-F5344CB8AC3E}">
        <p14:creationId xmlns:p14="http://schemas.microsoft.com/office/powerpoint/2010/main" val="1210770971"/>
      </p:ext>
    </p:extLst>
  </p:cSld>
  <p:clrMapOvr>
    <a:masterClrMapping/>
  </p:clrMapOvr>
</p:sld>
</file>

<file path=ppt/theme/theme1.xml><?xml version="1.0" encoding="utf-8"?>
<a:theme xmlns:a="http://schemas.openxmlformats.org/drawingml/2006/main" name="Berlino">
  <a:themeElements>
    <a:clrScheme name="Berlino">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o">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o">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350</TotalTime>
  <Words>6056</Words>
  <Application>Microsoft Macintosh PowerPoint</Application>
  <PresentationFormat>Widescreen</PresentationFormat>
  <Paragraphs>359</Paragraphs>
  <Slides>53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53</vt:i4>
      </vt:variant>
    </vt:vector>
  </HeadingPairs>
  <TitlesOfParts>
    <vt:vector size="57" baseType="lpstr">
      <vt:lpstr>Arial</vt:lpstr>
      <vt:lpstr>Calibri</vt:lpstr>
      <vt:lpstr>Trebuchet MS</vt:lpstr>
      <vt:lpstr>Berlino</vt:lpstr>
      <vt:lpstr>IL NUOVO REGOLAMENTO GENERALE UE (n. 679/2016) SULLA PROTEZIONE DEI DATI PERSONALI</vt:lpstr>
      <vt:lpstr>1.</vt:lpstr>
      <vt:lpstr>Presentazione standard di PowerPoint</vt:lpstr>
      <vt:lpstr>2.</vt:lpstr>
      <vt:lpstr>Presentazione standard di PowerPoint</vt:lpstr>
      <vt:lpstr>3.</vt:lpstr>
      <vt:lpstr>Presentazione standard di PowerPoint</vt:lpstr>
      <vt:lpstr>Presentazione standard di PowerPoint</vt:lpstr>
      <vt:lpstr>Presentazione standard di PowerPoint</vt:lpstr>
      <vt:lpstr>4.</vt:lpstr>
      <vt:lpstr>Presentazione standard di PowerPoint</vt:lpstr>
      <vt:lpstr>Presentazione standard di PowerPoint</vt:lpstr>
      <vt:lpstr>5.</vt:lpstr>
      <vt:lpstr>Presentazione standard di PowerPoint</vt:lpstr>
      <vt:lpstr>Presentazione standard di PowerPoint</vt:lpstr>
      <vt:lpstr>Presentazione standard di PowerPoint</vt:lpstr>
      <vt:lpstr>6.</vt:lpstr>
      <vt:lpstr>Presentazione standard di PowerPoint</vt:lpstr>
      <vt:lpstr>Presentazione standard di PowerPoint</vt:lpstr>
      <vt:lpstr>7.</vt:lpstr>
      <vt:lpstr>Presentazione standard di PowerPoint</vt:lpstr>
      <vt:lpstr>Presentazione standard di PowerPoint</vt:lpstr>
      <vt:lpstr>8.</vt:lpstr>
      <vt:lpstr>Presentazione standard di PowerPoint</vt:lpstr>
      <vt:lpstr>Presentazione standard di PowerPoint</vt:lpstr>
      <vt:lpstr>9.</vt:lpstr>
      <vt:lpstr>Presentazione standard di PowerPoint</vt:lpstr>
      <vt:lpstr>Presentazione standard di PowerPoint</vt:lpstr>
      <vt:lpstr>Presentazione standard di PowerPoint</vt:lpstr>
      <vt:lpstr>Presentazione standard di PowerPoint</vt:lpstr>
      <vt:lpstr>10.</vt:lpstr>
      <vt:lpstr>Presentazione standard di PowerPoint</vt:lpstr>
      <vt:lpstr>Presentazione standard di PowerPoint</vt:lpstr>
      <vt:lpstr>Presentazione standard di PowerPoint</vt:lpstr>
      <vt:lpstr>11.</vt:lpstr>
      <vt:lpstr>Presentazione standard di PowerPoint</vt:lpstr>
      <vt:lpstr>12.</vt:lpstr>
      <vt:lpstr>Presentazione standard di PowerPoint</vt:lpstr>
      <vt:lpstr>Presentazione standard di PowerPoint</vt:lpstr>
      <vt:lpstr>13.</vt:lpstr>
      <vt:lpstr>Presentazione standard di PowerPoint</vt:lpstr>
      <vt:lpstr>Presentazione standard di PowerPoint</vt:lpstr>
      <vt:lpstr>14.</vt:lpstr>
      <vt:lpstr>Presentazione standard di PowerPoint</vt:lpstr>
      <vt:lpstr>Presentazione standard di PowerPoint</vt:lpstr>
      <vt:lpstr>15.</vt:lpstr>
      <vt:lpstr>Presentazione standard di PowerPoint</vt:lpstr>
      <vt:lpstr>16.</vt:lpstr>
      <vt:lpstr>Presentazione standard di PowerPoint</vt:lpstr>
      <vt:lpstr>17.</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NUOVO REGOLAMENTO GENERALE UE (n. 679/2016) SULLA PROTEZIONE DEI DATI PERSONALI</dc:title>
  <dc:creator>Helga Carugo</dc:creator>
  <cp:lastModifiedBy>Helga Carugo</cp:lastModifiedBy>
  <cp:revision>33</cp:revision>
  <dcterms:created xsi:type="dcterms:W3CDTF">2018-03-11T10:22:21Z</dcterms:created>
  <dcterms:modified xsi:type="dcterms:W3CDTF">2019-09-21T19:16:04Z</dcterms:modified>
</cp:coreProperties>
</file>